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4"/>
  </p:notesMasterIdLst>
  <p:sldIdLst>
    <p:sldId id="258" r:id="rId2"/>
    <p:sldId id="262" r:id="rId3"/>
    <p:sldId id="263" r:id="rId4"/>
    <p:sldId id="264" r:id="rId5"/>
    <p:sldId id="260" r:id="rId6"/>
    <p:sldId id="266" r:id="rId7"/>
    <p:sldId id="859" r:id="rId8"/>
    <p:sldId id="860" r:id="rId9"/>
    <p:sldId id="861" r:id="rId10"/>
    <p:sldId id="862" r:id="rId11"/>
    <p:sldId id="879" r:id="rId12"/>
    <p:sldId id="878" r:id="rId13"/>
    <p:sldId id="857" r:id="rId14"/>
    <p:sldId id="863" r:id="rId15"/>
    <p:sldId id="874" r:id="rId16"/>
    <p:sldId id="865" r:id="rId17"/>
    <p:sldId id="261" r:id="rId18"/>
    <p:sldId id="256" r:id="rId19"/>
    <p:sldId id="856" r:id="rId20"/>
    <p:sldId id="257" r:id="rId21"/>
    <p:sldId id="858" r:id="rId22"/>
    <p:sldId id="877" r:id="rId23"/>
    <p:sldId id="864" r:id="rId24"/>
    <p:sldId id="880" r:id="rId25"/>
    <p:sldId id="881" r:id="rId26"/>
    <p:sldId id="867" r:id="rId27"/>
    <p:sldId id="875" r:id="rId28"/>
    <p:sldId id="868" r:id="rId29"/>
    <p:sldId id="869" r:id="rId30"/>
    <p:sldId id="870" r:id="rId31"/>
    <p:sldId id="871" r:id="rId32"/>
    <p:sldId id="876" r:id="rId33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440"/>
    <p:restoredTop sz="82645"/>
  </p:normalViewPr>
  <p:slideViewPr>
    <p:cSldViewPr snapToGrid="0" showGuides="1">
      <p:cViewPr varScale="1">
        <p:scale>
          <a:sx n="99" d="100"/>
          <a:sy n="99" d="100"/>
        </p:scale>
        <p:origin x="552" y="1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267283-310B-E846-9624-04B99EBB3ED4}" type="datetimeFigureOut">
              <a:rPr lang="en-US" smtClean="0"/>
              <a:t>4/18/24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E679B4-4851-994C-B632-F9C0A68FE0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0183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E679B4-4851-994C-B632-F9C0A68FE02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3562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D89578-960A-23B0-E0BB-31B37CF944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2ABB38-29AE-9E7E-7755-9ECF4A4CC1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2E0F86-8E1F-CB07-1165-C37FE17579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68B05-EFFD-B042-8C6B-6E7F5F9840A0}" type="datetimeFigureOut">
              <a:rPr lang="en-US" smtClean="0"/>
              <a:t>4/18/24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AC50FB-3F28-7FEF-0CF9-76F9A74425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32EC36-60F3-7580-9ADB-E3476FD9A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C4BE5-7037-9B49-B208-ED484441E8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4406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C1A1C-BAC6-50EC-43A0-2A79FFE25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381A1E-25DE-BF23-F096-A9D0D99250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BCE333-5DDC-C6AF-25E7-E9F8765D5E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68B05-EFFD-B042-8C6B-6E7F5F9840A0}" type="datetimeFigureOut">
              <a:rPr lang="en-US" smtClean="0"/>
              <a:t>4/18/24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BB6877-7179-93A3-4297-ACFB61260C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2B140B-D9ED-9869-6C6F-06366FDBF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C4BE5-7037-9B49-B208-ED484441E8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6279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3CAF394-367C-1F37-2A38-46BADC7294E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2AA29C1-152E-3C51-3C50-E4C2D92AA3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16A0A2-C42A-A3C9-8346-E8618D5758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68B05-EFFD-B042-8C6B-6E7F5F9840A0}" type="datetimeFigureOut">
              <a:rPr lang="en-US" smtClean="0"/>
              <a:t>4/18/24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7FE91E-C796-2012-1CE7-89D06B636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CA507E-CA37-A527-FF25-F9AB571C2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C4BE5-7037-9B49-B208-ED484441E8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0412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879BF-204A-A194-FC75-08A60BA4B0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652DB2-1EB8-A926-FE63-77605CA968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5D6809-2891-C6D9-EE58-95DAA9248D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68B05-EFFD-B042-8C6B-6E7F5F9840A0}" type="datetimeFigureOut">
              <a:rPr lang="en-US" smtClean="0"/>
              <a:t>4/18/24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EFE2F1-6521-3A43-DAE6-7528D2E0E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8AFE75-C395-6353-4829-BEBA3CC8E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C4BE5-7037-9B49-B208-ED484441E8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7795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E8CE2-F19C-FD8E-0E00-BEDD2FE378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C6AE16-2084-C390-AF9D-A29D7BBFEB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411628-7A52-F130-CA06-806926B8AA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68B05-EFFD-B042-8C6B-6E7F5F9840A0}" type="datetimeFigureOut">
              <a:rPr lang="en-US" smtClean="0"/>
              <a:t>4/18/24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262C78-0780-B8B7-C43E-C23B98F11C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CA7A6D-26E5-D4FF-0828-9EFE25E04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C4BE5-7037-9B49-B208-ED484441E8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6321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22D5FD-03D9-3307-80CC-113F4BAF90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E91E9D-8313-43DA-43BC-873ADF22F8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532F4E-F905-FF23-7545-A439129634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550C3A-F44E-4331-68AD-A347914B7B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68B05-EFFD-B042-8C6B-6E7F5F9840A0}" type="datetimeFigureOut">
              <a:rPr lang="en-US" smtClean="0"/>
              <a:t>4/18/24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0846B1-C5E5-20A9-BFC5-66999C7B05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6D5798-C1CE-472F-4D38-A9C0A4C23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C4BE5-7037-9B49-B208-ED484441E8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7424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54CB3F-10DC-1C15-24B8-AD4831464E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8EB225-97E8-B30A-E28D-3D27FEE3B7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7002F1-C1DC-48B4-D760-CCDC3707E8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EC0CD0C-8058-3607-0D6E-CF8CDB426A6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7507A3D-FEFB-C0D9-E0AC-84910258E04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D0BE765-A36E-4C53-EF1E-D0B3C55D45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68B05-EFFD-B042-8C6B-6E7F5F9840A0}" type="datetimeFigureOut">
              <a:rPr lang="en-US" smtClean="0"/>
              <a:t>4/18/24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1E187C-4BC7-E58C-92A3-84BF85D4BD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01F3348-3C71-4F37-30ED-E0B824DCA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C4BE5-7037-9B49-B208-ED484441E8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2049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1EA95-8484-62AD-AE8C-351858D6C0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82FBDD-B830-72E3-2D72-C900EFFDFD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68B05-EFFD-B042-8C6B-6E7F5F9840A0}" type="datetimeFigureOut">
              <a:rPr lang="en-US" smtClean="0"/>
              <a:t>4/18/24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F960AE-36F5-C993-4FA3-AED6A91EEF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63B9EB-9EEE-03BE-EF0B-C6332157C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C4BE5-7037-9B49-B208-ED484441E8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257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6446FCD-97E3-B905-A3FA-3767A9D9CF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68B05-EFFD-B042-8C6B-6E7F5F9840A0}" type="datetimeFigureOut">
              <a:rPr lang="en-US" smtClean="0"/>
              <a:t>4/18/24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BF7E5BC-8CE6-13C1-7156-BADB6BDFAF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C7D090-5511-142F-C0D5-00029F163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C4BE5-7037-9B49-B208-ED484441E8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2257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5FE23F-7A69-310F-F26F-E0AE80D8EB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8EE9EC-35A8-D8DC-265A-202A7A05B2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29E9CE-E8BF-D010-65B0-291256976C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2A7F40-7B22-F3C6-35D7-C729625B08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68B05-EFFD-B042-8C6B-6E7F5F9840A0}" type="datetimeFigureOut">
              <a:rPr lang="en-US" smtClean="0"/>
              <a:t>4/18/24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3664DB-454D-4AE5-A8AD-5ECDB26916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733478-0713-E80D-4A6D-23124E5C0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C4BE5-7037-9B49-B208-ED484441E8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1716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77747A-0C5A-E80B-279D-6B2088B4D0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D852DB5-1391-6694-CDC4-1D1CB1F795F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8D7593-3289-B42E-CA4A-D46F656953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983017-18B1-BDF4-D41A-9F47B0CD1F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68B05-EFFD-B042-8C6B-6E7F5F9840A0}" type="datetimeFigureOut">
              <a:rPr lang="en-US" smtClean="0"/>
              <a:t>4/18/24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AF8601-02F7-5C1D-24C2-6AF4ED2726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A50703-1A47-57EA-A4C3-D9D9B004C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C4BE5-7037-9B49-B208-ED484441E8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5646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508C93C-E7D0-05D5-4145-0A31022A95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17" y="-153"/>
            <a:ext cx="10515600" cy="9368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0B60F0-D977-0683-88BA-F4F7A99376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1083" y="1282390"/>
            <a:ext cx="11052717" cy="48945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96E7F2-C1BC-A4C8-ADF7-3D373FBC875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68B05-EFFD-B042-8C6B-6E7F5F9840A0}" type="datetimeFigureOut">
              <a:rPr lang="en-US" smtClean="0"/>
              <a:t>4/18/24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6A3E67-2755-0D81-1121-E31D474FE5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8DF45A-A3F2-6B9D-66BE-E05F9C2FF1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6C4BE5-7037-9B49-B208-ED484441E8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413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j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https://www.youtube.com/embed/E9-Rm5AoZGw?feature=oembed" TargetMode="External"/><Relationship Id="rId1" Type="http://schemas.openxmlformats.org/officeDocument/2006/relationships/video" Target="https://www.youtube.com/embed/_lD8JyAbwEo?feature=oembed" TargetMode="Externa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hyperlink" Target="https://github.com/cooplab/popgen-notes/releases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833EE01-E878-3BBB-C0C0-E6C1657F67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42861"/>
            <a:ext cx="9144000" cy="2387600"/>
          </a:xfrm>
        </p:spPr>
        <p:txBody>
          <a:bodyPr>
            <a:normAutofit/>
          </a:bodyPr>
          <a:lstStyle/>
          <a:p>
            <a:r>
              <a:rPr lang="en-US" sz="4400" dirty="0"/>
              <a:t>Fundamentals of population genomics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521856A6-EC73-FBC9-C029-AFFD5A59CFA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Reid Brennan</a:t>
            </a:r>
          </a:p>
          <a:p>
            <a:r>
              <a:rPr lang="en-US" dirty="0" err="1"/>
              <a:t>rbrennan@geomar.de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01484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088971B-ADAC-0D90-9257-1F43A453D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107" y="146761"/>
            <a:ext cx="10515600" cy="1325563"/>
          </a:xfrm>
        </p:spPr>
        <p:txBody>
          <a:bodyPr/>
          <a:lstStyle/>
          <a:p>
            <a:r>
              <a:rPr lang="en-US" dirty="0"/>
              <a:t>Massively parallel sequencing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427B9A-E122-D6E3-255F-270531E452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107" y="1472324"/>
            <a:ext cx="4975974" cy="4704638"/>
          </a:xfrm>
        </p:spPr>
        <p:txBody>
          <a:bodyPr/>
          <a:lstStyle/>
          <a:p>
            <a:r>
              <a:rPr lang="en-US" dirty="0"/>
              <a:t>Aka</a:t>
            </a:r>
          </a:p>
          <a:p>
            <a:pPr lvl="1"/>
            <a:r>
              <a:rPr lang="en-US" dirty="0"/>
              <a:t>Next generation sequencing</a:t>
            </a:r>
          </a:p>
          <a:p>
            <a:pPr lvl="1"/>
            <a:r>
              <a:rPr lang="en-US" dirty="0"/>
              <a:t>Second generation sequencing</a:t>
            </a:r>
          </a:p>
          <a:p>
            <a:r>
              <a:rPr lang="en-US" dirty="0"/>
              <a:t>Basically just Illumina currently</a:t>
            </a:r>
          </a:p>
          <a:p>
            <a:r>
              <a:rPr lang="en-US" dirty="0"/>
              <a:t>Short reads</a:t>
            </a:r>
          </a:p>
          <a:p>
            <a:pPr lvl="1"/>
            <a:r>
              <a:rPr lang="en-US" dirty="0"/>
              <a:t>50-150 bp</a:t>
            </a:r>
          </a:p>
          <a:p>
            <a:r>
              <a:rPr lang="en-US" dirty="0"/>
              <a:t>Very high throughput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F9D1DB-F5D8-BC22-DAB5-9EAFF70F3C17}"/>
              </a:ext>
            </a:extLst>
          </p:cNvPr>
          <p:cNvSpPr txBox="1"/>
          <p:nvPr/>
        </p:nvSpPr>
        <p:spPr>
          <a:xfrm>
            <a:off x="183107" y="6488668"/>
            <a:ext cx="4113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http://</a:t>
            </a:r>
            <a:r>
              <a:rPr lang="en-US" sz="1600" dirty="0" err="1"/>
              <a:t>en.biomarker.com.cn</a:t>
            </a:r>
            <a:r>
              <a:rPr lang="en-US" sz="1600" dirty="0"/>
              <a:t>/platforms/</a:t>
            </a:r>
            <a:r>
              <a:rPr lang="en-US" sz="1600" dirty="0" err="1"/>
              <a:t>illumina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7268201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7FD172D-C4EA-DA62-8155-06D13CE8BDCC}"/>
              </a:ext>
            </a:extLst>
          </p:cNvPr>
          <p:cNvSpPr txBox="1"/>
          <p:nvPr/>
        </p:nvSpPr>
        <p:spPr>
          <a:xfrm>
            <a:off x="881238" y="477889"/>
            <a:ext cx="2037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Fragment your DNA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87F843-C776-41D8-A5A1-289D6D20B376}"/>
              </a:ext>
            </a:extLst>
          </p:cNvPr>
          <p:cNvSpPr txBox="1"/>
          <p:nvPr/>
        </p:nvSpPr>
        <p:spPr>
          <a:xfrm>
            <a:off x="669438" y="2268615"/>
            <a:ext cx="2592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 adapters and amplify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D98E00C-FB91-CFD0-C598-6DAB0E6A0C22}"/>
              </a:ext>
            </a:extLst>
          </p:cNvPr>
          <p:cNvCxnSpPr>
            <a:cxnSpLocks/>
          </p:cNvCxnSpPr>
          <p:nvPr/>
        </p:nvCxnSpPr>
        <p:spPr>
          <a:xfrm>
            <a:off x="5212069" y="2354927"/>
            <a:ext cx="3386192" cy="0"/>
          </a:xfrm>
          <a:prstGeom prst="line">
            <a:avLst/>
          </a:prstGeom>
          <a:ln w="571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785E8FA-5A73-DAE4-45D2-4ADF3CB6F31A}"/>
              </a:ext>
            </a:extLst>
          </p:cNvPr>
          <p:cNvCxnSpPr>
            <a:cxnSpLocks/>
          </p:cNvCxnSpPr>
          <p:nvPr/>
        </p:nvCxnSpPr>
        <p:spPr>
          <a:xfrm>
            <a:off x="5212069" y="2573868"/>
            <a:ext cx="3386192" cy="0"/>
          </a:xfrm>
          <a:prstGeom prst="line">
            <a:avLst/>
          </a:prstGeom>
          <a:ln w="571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2BE5313-5574-9679-6A25-EBC9E47943D0}"/>
              </a:ext>
            </a:extLst>
          </p:cNvPr>
          <p:cNvCxnSpPr>
            <a:cxnSpLocks/>
          </p:cNvCxnSpPr>
          <p:nvPr/>
        </p:nvCxnSpPr>
        <p:spPr>
          <a:xfrm>
            <a:off x="4105980" y="2354927"/>
            <a:ext cx="654676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AEF8625-06A9-6EF4-372E-168F5A52B602}"/>
              </a:ext>
            </a:extLst>
          </p:cNvPr>
          <p:cNvCxnSpPr>
            <a:cxnSpLocks/>
          </p:cNvCxnSpPr>
          <p:nvPr/>
        </p:nvCxnSpPr>
        <p:spPr>
          <a:xfrm>
            <a:off x="4105980" y="2573868"/>
            <a:ext cx="654676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2942B3F-ECDF-2938-E831-0C017DDA3B63}"/>
              </a:ext>
            </a:extLst>
          </p:cNvPr>
          <p:cNvCxnSpPr>
            <a:cxnSpLocks/>
          </p:cNvCxnSpPr>
          <p:nvPr/>
        </p:nvCxnSpPr>
        <p:spPr>
          <a:xfrm>
            <a:off x="8991800" y="2573868"/>
            <a:ext cx="405114" cy="0"/>
          </a:xfrm>
          <a:prstGeom prst="line">
            <a:avLst/>
          </a:prstGeom>
          <a:ln w="57150">
            <a:solidFill>
              <a:schemeClr val="accent5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D7D0326-F0E2-E205-7BD2-0B93F288B23F}"/>
              </a:ext>
            </a:extLst>
          </p:cNvPr>
          <p:cNvCxnSpPr>
            <a:cxnSpLocks/>
          </p:cNvCxnSpPr>
          <p:nvPr/>
        </p:nvCxnSpPr>
        <p:spPr>
          <a:xfrm>
            <a:off x="9396914" y="2354927"/>
            <a:ext cx="654676" cy="0"/>
          </a:xfrm>
          <a:prstGeom prst="line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3F64377-4ED2-9477-A375-D63754681A9B}"/>
              </a:ext>
            </a:extLst>
          </p:cNvPr>
          <p:cNvCxnSpPr>
            <a:cxnSpLocks/>
          </p:cNvCxnSpPr>
          <p:nvPr/>
        </p:nvCxnSpPr>
        <p:spPr>
          <a:xfrm>
            <a:off x="9396914" y="2570961"/>
            <a:ext cx="654676" cy="0"/>
          </a:xfrm>
          <a:prstGeom prst="line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168BD69-6D6D-55B5-B7D3-2BB0D5896C98}"/>
              </a:ext>
            </a:extLst>
          </p:cNvPr>
          <p:cNvCxnSpPr>
            <a:cxnSpLocks/>
          </p:cNvCxnSpPr>
          <p:nvPr/>
        </p:nvCxnSpPr>
        <p:spPr>
          <a:xfrm>
            <a:off x="8991800" y="2354927"/>
            <a:ext cx="405114" cy="0"/>
          </a:xfrm>
          <a:prstGeom prst="line">
            <a:avLst/>
          </a:prstGeom>
          <a:ln w="57150">
            <a:solidFill>
              <a:schemeClr val="accent5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27FEA4DD-B6B0-30DE-4FF7-FBD0E0E2191D}"/>
              </a:ext>
            </a:extLst>
          </p:cNvPr>
          <p:cNvSpPr txBox="1"/>
          <p:nvPr/>
        </p:nvSpPr>
        <p:spPr>
          <a:xfrm>
            <a:off x="4145388" y="1985595"/>
            <a:ext cx="420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P5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DFC9096-2E9A-A63C-4D00-96291819DBD4}"/>
              </a:ext>
            </a:extLst>
          </p:cNvPr>
          <p:cNvSpPr txBox="1"/>
          <p:nvPr/>
        </p:nvSpPr>
        <p:spPr>
          <a:xfrm>
            <a:off x="6333614" y="1985595"/>
            <a:ext cx="1353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Sample DNA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1D05C3F-B0EB-FD8A-4444-E042C753CD66}"/>
              </a:ext>
            </a:extLst>
          </p:cNvPr>
          <p:cNvSpPr txBox="1"/>
          <p:nvPr/>
        </p:nvSpPr>
        <p:spPr>
          <a:xfrm>
            <a:off x="8733182" y="1985595"/>
            <a:ext cx="951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Barcode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0001B09-CF75-488F-F43F-70F091A520BF}"/>
              </a:ext>
            </a:extLst>
          </p:cNvPr>
          <p:cNvSpPr txBox="1"/>
          <p:nvPr/>
        </p:nvSpPr>
        <p:spPr>
          <a:xfrm>
            <a:off x="9753895" y="1998715"/>
            <a:ext cx="420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P7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7BF7DFF-3AEC-9E43-7272-071020930AFA}"/>
              </a:ext>
            </a:extLst>
          </p:cNvPr>
          <p:cNvCxnSpPr>
            <a:cxnSpLocks/>
          </p:cNvCxnSpPr>
          <p:nvPr/>
        </p:nvCxnSpPr>
        <p:spPr>
          <a:xfrm>
            <a:off x="4760656" y="2354927"/>
            <a:ext cx="451413" cy="0"/>
          </a:xfrm>
          <a:prstGeom prst="line">
            <a:avLst/>
          </a:prstGeom>
          <a:ln w="57150"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338A906-E398-7A40-994D-6BC20CE24FC4}"/>
              </a:ext>
            </a:extLst>
          </p:cNvPr>
          <p:cNvCxnSpPr>
            <a:cxnSpLocks/>
          </p:cNvCxnSpPr>
          <p:nvPr/>
        </p:nvCxnSpPr>
        <p:spPr>
          <a:xfrm>
            <a:off x="4748483" y="2570961"/>
            <a:ext cx="451413" cy="0"/>
          </a:xfrm>
          <a:prstGeom prst="line">
            <a:avLst/>
          </a:prstGeom>
          <a:ln w="57150"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127371C-3372-4BE1-B6CA-53FA956C3D5A}"/>
              </a:ext>
            </a:extLst>
          </p:cNvPr>
          <p:cNvCxnSpPr>
            <a:cxnSpLocks/>
          </p:cNvCxnSpPr>
          <p:nvPr/>
        </p:nvCxnSpPr>
        <p:spPr>
          <a:xfrm>
            <a:off x="8588610" y="2575796"/>
            <a:ext cx="405114" cy="0"/>
          </a:xfrm>
          <a:prstGeom prst="line">
            <a:avLst/>
          </a:prstGeom>
          <a:ln w="571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A1EA5D26-D925-298B-5DA3-FAD8B580FD60}"/>
              </a:ext>
            </a:extLst>
          </p:cNvPr>
          <p:cNvCxnSpPr>
            <a:cxnSpLocks/>
          </p:cNvCxnSpPr>
          <p:nvPr/>
        </p:nvCxnSpPr>
        <p:spPr>
          <a:xfrm>
            <a:off x="8588610" y="2356855"/>
            <a:ext cx="405114" cy="0"/>
          </a:xfrm>
          <a:prstGeom prst="line">
            <a:avLst/>
          </a:prstGeom>
          <a:ln w="571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122F6BE4-54E9-AE36-0A29-4002FA83200E}"/>
              </a:ext>
            </a:extLst>
          </p:cNvPr>
          <p:cNvSpPr txBox="1"/>
          <p:nvPr/>
        </p:nvSpPr>
        <p:spPr>
          <a:xfrm>
            <a:off x="4634417" y="1765133"/>
            <a:ext cx="8269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Read 1 Primer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A686B81-F9B3-00E6-F918-9F755F09F4DB}"/>
              </a:ext>
            </a:extLst>
          </p:cNvPr>
          <p:cNvSpPr txBox="1"/>
          <p:nvPr/>
        </p:nvSpPr>
        <p:spPr>
          <a:xfrm>
            <a:off x="8432920" y="1569057"/>
            <a:ext cx="8269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Read 2 Primer</a:t>
            </a:r>
          </a:p>
        </p:txBody>
      </p:sp>
      <p:pic>
        <p:nvPicPr>
          <p:cNvPr id="7178" name="Picture 10">
            <a:extLst>
              <a:ext uri="{FF2B5EF4-FFF2-40B4-BE49-F238E27FC236}">
                <a16:creationId xmlns:a16="http://schemas.microsoft.com/office/drawing/2014/main" id="{33BA0FAD-7C92-4F23-21EF-6ABF2C001B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795"/>
          <a:stretch/>
        </p:blipFill>
        <p:spPr bwMode="auto">
          <a:xfrm>
            <a:off x="3887587" y="3264061"/>
            <a:ext cx="6105274" cy="3330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6045E93B-5D0F-AA13-724E-82D1A48CE5F5}"/>
              </a:ext>
            </a:extLst>
          </p:cNvPr>
          <p:cNvSpPr txBox="1"/>
          <p:nvPr/>
        </p:nvSpPr>
        <p:spPr>
          <a:xfrm>
            <a:off x="2893785" y="6581001"/>
            <a:ext cx="89102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www.genscript.com</a:t>
            </a:r>
            <a:r>
              <a:rPr lang="en-US" sz="1200" dirty="0"/>
              <a:t>/advancing-genomics-medicine-and-health-together-by-semiconductor-dna-synthesis-technology-summary.html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2187F954-E3B0-A6A6-3138-4904A9FC62A7}"/>
              </a:ext>
            </a:extLst>
          </p:cNvPr>
          <p:cNvCxnSpPr>
            <a:cxnSpLocks/>
          </p:cNvCxnSpPr>
          <p:nvPr/>
        </p:nvCxnSpPr>
        <p:spPr>
          <a:xfrm>
            <a:off x="5030727" y="256555"/>
            <a:ext cx="3386192" cy="0"/>
          </a:xfrm>
          <a:prstGeom prst="line">
            <a:avLst/>
          </a:prstGeom>
          <a:ln w="571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C187D81-87CD-F789-581F-A9D4EF6676CA}"/>
              </a:ext>
            </a:extLst>
          </p:cNvPr>
          <p:cNvCxnSpPr>
            <a:cxnSpLocks/>
          </p:cNvCxnSpPr>
          <p:nvPr/>
        </p:nvCxnSpPr>
        <p:spPr>
          <a:xfrm>
            <a:off x="5030727" y="617300"/>
            <a:ext cx="181342" cy="0"/>
          </a:xfrm>
          <a:prstGeom prst="line">
            <a:avLst/>
          </a:prstGeom>
          <a:ln w="571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F4D0BEB-8F83-8EC1-F8A6-D921B2528233}"/>
              </a:ext>
            </a:extLst>
          </p:cNvPr>
          <p:cNvCxnSpPr>
            <a:cxnSpLocks/>
          </p:cNvCxnSpPr>
          <p:nvPr/>
        </p:nvCxnSpPr>
        <p:spPr>
          <a:xfrm>
            <a:off x="5183127" y="769700"/>
            <a:ext cx="181342" cy="0"/>
          </a:xfrm>
          <a:prstGeom prst="line">
            <a:avLst/>
          </a:prstGeom>
          <a:ln w="571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C9288BAD-C9A8-D92A-4DB0-319DB7589C12}"/>
              </a:ext>
            </a:extLst>
          </p:cNvPr>
          <p:cNvCxnSpPr>
            <a:cxnSpLocks/>
          </p:cNvCxnSpPr>
          <p:nvPr/>
        </p:nvCxnSpPr>
        <p:spPr>
          <a:xfrm>
            <a:off x="6051078" y="1035901"/>
            <a:ext cx="181342" cy="0"/>
          </a:xfrm>
          <a:prstGeom prst="line">
            <a:avLst/>
          </a:prstGeom>
          <a:ln w="571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9933B3EF-1696-C2CB-A7F3-42D69E7A9A70}"/>
              </a:ext>
            </a:extLst>
          </p:cNvPr>
          <p:cNvCxnSpPr>
            <a:cxnSpLocks/>
          </p:cNvCxnSpPr>
          <p:nvPr/>
        </p:nvCxnSpPr>
        <p:spPr>
          <a:xfrm>
            <a:off x="7918610" y="1010806"/>
            <a:ext cx="181342" cy="0"/>
          </a:xfrm>
          <a:prstGeom prst="line">
            <a:avLst/>
          </a:prstGeom>
          <a:ln w="571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8F26485D-219C-2D97-CA18-5042FDCEA237}"/>
              </a:ext>
            </a:extLst>
          </p:cNvPr>
          <p:cNvCxnSpPr>
            <a:cxnSpLocks/>
          </p:cNvCxnSpPr>
          <p:nvPr/>
        </p:nvCxnSpPr>
        <p:spPr>
          <a:xfrm>
            <a:off x="5578598" y="605708"/>
            <a:ext cx="181342" cy="0"/>
          </a:xfrm>
          <a:prstGeom prst="line">
            <a:avLst/>
          </a:prstGeom>
          <a:ln w="571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6028AE69-B30D-0F0F-344D-2E3B43219ADC}"/>
              </a:ext>
            </a:extLst>
          </p:cNvPr>
          <p:cNvCxnSpPr>
            <a:cxnSpLocks/>
          </p:cNvCxnSpPr>
          <p:nvPr/>
        </p:nvCxnSpPr>
        <p:spPr>
          <a:xfrm>
            <a:off x="6249927" y="617300"/>
            <a:ext cx="181342" cy="0"/>
          </a:xfrm>
          <a:prstGeom prst="line">
            <a:avLst/>
          </a:prstGeom>
          <a:ln w="571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C2DE341F-B196-A762-598A-65173B7744D7}"/>
              </a:ext>
            </a:extLst>
          </p:cNvPr>
          <p:cNvCxnSpPr>
            <a:cxnSpLocks/>
          </p:cNvCxnSpPr>
          <p:nvPr/>
        </p:nvCxnSpPr>
        <p:spPr>
          <a:xfrm>
            <a:off x="6402327" y="769700"/>
            <a:ext cx="181342" cy="0"/>
          </a:xfrm>
          <a:prstGeom prst="line">
            <a:avLst/>
          </a:prstGeom>
          <a:ln w="571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AE24AE92-7A6B-250D-60FB-6E96B92E1342}"/>
              </a:ext>
            </a:extLst>
          </p:cNvPr>
          <p:cNvCxnSpPr>
            <a:cxnSpLocks/>
          </p:cNvCxnSpPr>
          <p:nvPr/>
        </p:nvCxnSpPr>
        <p:spPr>
          <a:xfrm>
            <a:off x="6554727" y="922100"/>
            <a:ext cx="181342" cy="0"/>
          </a:xfrm>
          <a:prstGeom prst="line">
            <a:avLst/>
          </a:prstGeom>
          <a:ln w="571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EF2702F6-8266-8A05-FF2F-53676FE9277E}"/>
              </a:ext>
            </a:extLst>
          </p:cNvPr>
          <p:cNvCxnSpPr>
            <a:cxnSpLocks/>
          </p:cNvCxnSpPr>
          <p:nvPr/>
        </p:nvCxnSpPr>
        <p:spPr>
          <a:xfrm>
            <a:off x="7529046" y="754250"/>
            <a:ext cx="181342" cy="0"/>
          </a:xfrm>
          <a:prstGeom prst="line">
            <a:avLst/>
          </a:prstGeom>
          <a:ln w="571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A597F875-FC34-64D8-7B62-E0750C2CA0F2}"/>
              </a:ext>
            </a:extLst>
          </p:cNvPr>
          <p:cNvCxnSpPr>
            <a:cxnSpLocks/>
          </p:cNvCxnSpPr>
          <p:nvPr/>
        </p:nvCxnSpPr>
        <p:spPr>
          <a:xfrm>
            <a:off x="7247279" y="617300"/>
            <a:ext cx="181342" cy="0"/>
          </a:xfrm>
          <a:prstGeom prst="line">
            <a:avLst/>
          </a:prstGeom>
          <a:ln w="571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C7978053-E7E5-4D66-2730-BD6472BE30CD}"/>
              </a:ext>
            </a:extLst>
          </p:cNvPr>
          <p:cNvCxnSpPr>
            <a:cxnSpLocks/>
          </p:cNvCxnSpPr>
          <p:nvPr/>
        </p:nvCxnSpPr>
        <p:spPr>
          <a:xfrm>
            <a:off x="5869736" y="792832"/>
            <a:ext cx="181342" cy="0"/>
          </a:xfrm>
          <a:prstGeom prst="line">
            <a:avLst/>
          </a:prstGeom>
          <a:ln w="571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14BB79F6-F9AF-D88A-66A6-6569F20B488C}"/>
              </a:ext>
            </a:extLst>
          </p:cNvPr>
          <p:cNvCxnSpPr>
            <a:cxnSpLocks/>
          </p:cNvCxnSpPr>
          <p:nvPr/>
        </p:nvCxnSpPr>
        <p:spPr>
          <a:xfrm>
            <a:off x="6911656" y="825610"/>
            <a:ext cx="181342" cy="0"/>
          </a:xfrm>
          <a:prstGeom prst="line">
            <a:avLst/>
          </a:prstGeom>
          <a:ln w="571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1790B6BC-A6F1-E077-86BC-43626F0AD116}"/>
              </a:ext>
            </a:extLst>
          </p:cNvPr>
          <p:cNvSpPr txBox="1"/>
          <p:nvPr/>
        </p:nvSpPr>
        <p:spPr>
          <a:xfrm>
            <a:off x="1350149" y="4744424"/>
            <a:ext cx="1099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Sequence</a:t>
            </a:r>
          </a:p>
        </p:txBody>
      </p:sp>
    </p:spTree>
    <p:extLst>
      <p:ext uri="{BB962C8B-B14F-4D97-AF65-F5344CB8AC3E}">
        <p14:creationId xmlns:p14="http://schemas.microsoft.com/office/powerpoint/2010/main" val="2615437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8" grpId="0"/>
      <p:bldP spid="29" grpId="0"/>
      <p:bldP spid="31" grpId="0"/>
      <p:bldP spid="32" grpId="0"/>
      <p:bldP spid="38" grpId="0"/>
      <p:bldP spid="39" grpId="0"/>
      <p:bldP spid="5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E255DC-99A6-B014-9973-81DECA72D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important concepts to understand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0D6DA4-5BF5-AF04-4912-A0EAC3F8CA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1083" y="1282390"/>
            <a:ext cx="11052717" cy="2249501"/>
          </a:xfrm>
        </p:spPr>
        <p:txBody>
          <a:bodyPr>
            <a:normAutofit/>
          </a:bodyPr>
          <a:lstStyle/>
          <a:p>
            <a:r>
              <a:rPr lang="en-US" dirty="0"/>
              <a:t>Library</a:t>
            </a:r>
          </a:p>
          <a:p>
            <a:pPr lvl="1"/>
            <a:r>
              <a:rPr lang="en-US" dirty="0"/>
              <a:t>The prepared sequences ready for sequencing that represent your sample</a:t>
            </a:r>
          </a:p>
          <a:p>
            <a:pPr lvl="1"/>
            <a:r>
              <a:rPr lang="en-US" dirty="0"/>
              <a:t>We modify the DNA to make a sequencing library</a:t>
            </a:r>
          </a:p>
          <a:p>
            <a:r>
              <a:rPr lang="en-US" dirty="0"/>
              <a:t>Read</a:t>
            </a:r>
          </a:p>
          <a:p>
            <a:pPr lvl="1"/>
            <a:r>
              <a:rPr lang="en-US" dirty="0"/>
              <a:t>One sequence from a library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153694D-1EE0-851E-F9F4-A2119CA3A835}"/>
              </a:ext>
            </a:extLst>
          </p:cNvPr>
          <p:cNvCxnSpPr/>
          <p:nvPr/>
        </p:nvCxnSpPr>
        <p:spPr>
          <a:xfrm>
            <a:off x="3992366" y="4017297"/>
            <a:ext cx="1766552" cy="0"/>
          </a:xfrm>
          <a:prstGeom prst="line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B19143F-23BB-61F4-8D4B-0540D1E4083F}"/>
              </a:ext>
            </a:extLst>
          </p:cNvPr>
          <p:cNvCxnSpPr/>
          <p:nvPr/>
        </p:nvCxnSpPr>
        <p:spPr>
          <a:xfrm>
            <a:off x="6464594" y="4781840"/>
            <a:ext cx="1766552" cy="0"/>
          </a:xfrm>
          <a:prstGeom prst="line">
            <a:avLst/>
          </a:prstGeom>
          <a:ln w="28575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607DE0A-1897-6324-1458-75D561B47EB5}"/>
              </a:ext>
            </a:extLst>
          </p:cNvPr>
          <p:cNvSpPr txBox="1"/>
          <p:nvPr/>
        </p:nvSpPr>
        <p:spPr>
          <a:xfrm>
            <a:off x="3902213" y="3582735"/>
            <a:ext cx="1743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Forward /Read 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9C24D6F-3352-9736-9AD2-99503EFA4E63}"/>
              </a:ext>
            </a:extLst>
          </p:cNvPr>
          <p:cNvSpPr txBox="1"/>
          <p:nvPr/>
        </p:nvSpPr>
        <p:spPr>
          <a:xfrm>
            <a:off x="6655629" y="4788211"/>
            <a:ext cx="1700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Reverse /Read 2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3D803BB-CC40-D535-C346-FA28A5327BF0}"/>
              </a:ext>
            </a:extLst>
          </p:cNvPr>
          <p:cNvCxnSpPr>
            <a:cxnSpLocks/>
          </p:cNvCxnSpPr>
          <p:nvPr/>
        </p:nvCxnSpPr>
        <p:spPr>
          <a:xfrm>
            <a:off x="4451678" y="4642408"/>
            <a:ext cx="3386192" cy="0"/>
          </a:xfrm>
          <a:prstGeom prst="line">
            <a:avLst/>
          </a:prstGeom>
          <a:ln w="571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BEEDCA8-1EE2-9A75-FD9C-9E04CFEC8B53}"/>
              </a:ext>
            </a:extLst>
          </p:cNvPr>
          <p:cNvCxnSpPr>
            <a:cxnSpLocks/>
          </p:cNvCxnSpPr>
          <p:nvPr/>
        </p:nvCxnSpPr>
        <p:spPr>
          <a:xfrm>
            <a:off x="3345589" y="4642408"/>
            <a:ext cx="654676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4752F39-960E-EF03-3BDB-EDE22B680442}"/>
              </a:ext>
            </a:extLst>
          </p:cNvPr>
          <p:cNvCxnSpPr>
            <a:cxnSpLocks/>
          </p:cNvCxnSpPr>
          <p:nvPr/>
        </p:nvCxnSpPr>
        <p:spPr>
          <a:xfrm>
            <a:off x="8636523" y="4642408"/>
            <a:ext cx="654676" cy="0"/>
          </a:xfrm>
          <a:prstGeom prst="line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6CB900B-802E-8066-712D-E734BAAA5825}"/>
              </a:ext>
            </a:extLst>
          </p:cNvPr>
          <p:cNvCxnSpPr>
            <a:cxnSpLocks/>
          </p:cNvCxnSpPr>
          <p:nvPr/>
        </p:nvCxnSpPr>
        <p:spPr>
          <a:xfrm>
            <a:off x="8231409" y="4642408"/>
            <a:ext cx="405114" cy="0"/>
          </a:xfrm>
          <a:prstGeom prst="line">
            <a:avLst/>
          </a:prstGeom>
          <a:ln w="57150">
            <a:solidFill>
              <a:schemeClr val="accent5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B4533120-C86C-5362-6053-7CAAA9721D1A}"/>
              </a:ext>
            </a:extLst>
          </p:cNvPr>
          <p:cNvSpPr txBox="1"/>
          <p:nvPr/>
        </p:nvSpPr>
        <p:spPr>
          <a:xfrm>
            <a:off x="3384997" y="4273076"/>
            <a:ext cx="420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P5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DECD66C-3413-B99F-7F70-5AC22E4E0057}"/>
              </a:ext>
            </a:extLst>
          </p:cNvPr>
          <p:cNvSpPr txBox="1"/>
          <p:nvPr/>
        </p:nvSpPr>
        <p:spPr>
          <a:xfrm>
            <a:off x="5573223" y="4273076"/>
            <a:ext cx="1353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Sample DNA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3E791C1-D00E-1ECA-4DCC-B63821A9BEE5}"/>
              </a:ext>
            </a:extLst>
          </p:cNvPr>
          <p:cNvSpPr txBox="1"/>
          <p:nvPr/>
        </p:nvSpPr>
        <p:spPr>
          <a:xfrm>
            <a:off x="7972791" y="4273076"/>
            <a:ext cx="951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Barcode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8A4A5B7-3D5C-899A-04C1-779F2F79A244}"/>
              </a:ext>
            </a:extLst>
          </p:cNvPr>
          <p:cNvSpPr txBox="1"/>
          <p:nvPr/>
        </p:nvSpPr>
        <p:spPr>
          <a:xfrm>
            <a:off x="8993504" y="4286196"/>
            <a:ext cx="420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P7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D3087B0-C121-26F9-6284-5176931F85B3}"/>
              </a:ext>
            </a:extLst>
          </p:cNvPr>
          <p:cNvCxnSpPr>
            <a:cxnSpLocks/>
          </p:cNvCxnSpPr>
          <p:nvPr/>
        </p:nvCxnSpPr>
        <p:spPr>
          <a:xfrm>
            <a:off x="4000265" y="4642408"/>
            <a:ext cx="451413" cy="0"/>
          </a:xfrm>
          <a:prstGeom prst="line">
            <a:avLst/>
          </a:prstGeom>
          <a:ln w="57150"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5F0CFF43-6913-769D-1A3C-E96CA8E68897}"/>
              </a:ext>
            </a:extLst>
          </p:cNvPr>
          <p:cNvCxnSpPr>
            <a:cxnSpLocks/>
          </p:cNvCxnSpPr>
          <p:nvPr/>
        </p:nvCxnSpPr>
        <p:spPr>
          <a:xfrm>
            <a:off x="7828219" y="4644336"/>
            <a:ext cx="405114" cy="0"/>
          </a:xfrm>
          <a:prstGeom prst="line">
            <a:avLst/>
          </a:prstGeom>
          <a:ln w="571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1CC8A2F7-5C1E-3AD1-95F7-47E8C0B84D13}"/>
              </a:ext>
            </a:extLst>
          </p:cNvPr>
          <p:cNvSpPr txBox="1"/>
          <p:nvPr/>
        </p:nvSpPr>
        <p:spPr>
          <a:xfrm>
            <a:off x="3874026" y="4052614"/>
            <a:ext cx="8269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Read 1 Primer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8F063FF-F844-7656-AE45-64F588BD7107}"/>
              </a:ext>
            </a:extLst>
          </p:cNvPr>
          <p:cNvSpPr txBox="1"/>
          <p:nvPr/>
        </p:nvSpPr>
        <p:spPr>
          <a:xfrm>
            <a:off x="7672529" y="3856538"/>
            <a:ext cx="8269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Read 2 Primer</a:t>
            </a:r>
          </a:p>
        </p:txBody>
      </p:sp>
    </p:spTree>
    <p:extLst>
      <p:ext uri="{BB962C8B-B14F-4D97-AF65-F5344CB8AC3E}">
        <p14:creationId xmlns:p14="http://schemas.microsoft.com/office/powerpoint/2010/main" val="307956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35CF81-47CB-A65E-57C5-9A4914A6A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 read technologies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86FCDB-E177-C782-1EF4-442A59B28D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7990" y="1672683"/>
            <a:ext cx="5492905" cy="4504280"/>
          </a:xfrm>
        </p:spPr>
        <p:txBody>
          <a:bodyPr>
            <a:normAutofit/>
          </a:bodyPr>
          <a:lstStyle/>
          <a:p>
            <a:r>
              <a:rPr lang="en-US" dirty="0"/>
              <a:t>PacBio</a:t>
            </a:r>
          </a:p>
          <a:p>
            <a:pPr lvl="1"/>
            <a:r>
              <a:rPr lang="en-US" dirty="0"/>
              <a:t>10-50kb read length</a:t>
            </a:r>
          </a:p>
          <a:p>
            <a:pPr lvl="1"/>
            <a:r>
              <a:rPr lang="en-US" dirty="0"/>
              <a:t>Medium output</a:t>
            </a:r>
          </a:p>
          <a:p>
            <a:pPr lvl="1"/>
            <a:r>
              <a:rPr lang="en-US" sz="2400" b="0" i="0" dirty="0">
                <a:solidFill>
                  <a:srgbClr val="333333"/>
                </a:solidFill>
                <a:effectLst/>
              </a:rPr>
              <a:t>Read length limited by the longevity of the polymerase.</a:t>
            </a:r>
            <a:endParaRPr lang="en-US" dirty="0"/>
          </a:p>
          <a:p>
            <a:r>
              <a:rPr lang="en-US" dirty="0"/>
              <a:t>Oxford Nanopore</a:t>
            </a:r>
          </a:p>
          <a:p>
            <a:pPr lvl="1"/>
            <a:r>
              <a:rPr lang="en-US" dirty="0"/>
              <a:t>100kb or more</a:t>
            </a:r>
          </a:p>
          <a:p>
            <a:pPr lvl="1"/>
            <a:r>
              <a:rPr lang="en-US" dirty="0"/>
              <a:t>Low output</a:t>
            </a:r>
          </a:p>
          <a:p>
            <a:pPr lvl="1"/>
            <a:r>
              <a:rPr lang="en-US" b="0" i="0" dirty="0">
                <a:solidFill>
                  <a:srgbClr val="333333"/>
                </a:solidFill>
                <a:effectLst/>
              </a:rPr>
              <a:t>Read length limited by the length of the input DNA and decreasing yield with increasing DNA length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Online Media 3" descr="PacBio Sequencing – How it Works">
            <a:hlinkClick r:id="" action="ppaction://media"/>
            <a:extLst>
              <a:ext uri="{FF2B5EF4-FFF2-40B4-BE49-F238E27FC236}">
                <a16:creationId xmlns:a16="http://schemas.microsoft.com/office/drawing/2014/main" id="{667D1BF7-A30A-C0AC-D58A-94C17E8C72E9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5860894" y="468275"/>
            <a:ext cx="4863652" cy="2747963"/>
          </a:xfrm>
          <a:prstGeom prst="rect">
            <a:avLst/>
          </a:prstGeom>
        </p:spPr>
      </p:pic>
      <p:pic>
        <p:nvPicPr>
          <p:cNvPr id="5" name="Online Media 4" descr="Nanopore DNA sequencing">
            <a:hlinkClick r:id="" action="ppaction://media"/>
            <a:extLst>
              <a:ext uri="{FF2B5EF4-FFF2-40B4-BE49-F238E27FC236}">
                <a16:creationId xmlns:a16="http://schemas.microsoft.com/office/drawing/2014/main" id="{FB508C63-1B7D-7B76-E8B5-1CD00037109F}"/>
              </a:ext>
            </a:extLst>
          </p:cNvPr>
          <p:cNvPicPr>
            <a:picLocks noRot="1" noChangeAspect="1"/>
          </p:cNvPicPr>
          <p:nvPr>
            <a:videoFile r:link="rId2"/>
          </p:nvPr>
        </p:nvPicPr>
        <p:blipFill>
          <a:blip r:embed="rId5"/>
          <a:stretch>
            <a:fillRect/>
          </a:stretch>
        </p:blipFill>
        <p:spPr>
          <a:xfrm>
            <a:off x="5860894" y="3684666"/>
            <a:ext cx="4863651" cy="27479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ED7DF18-91EE-4FAC-5881-342B33E567A0}"/>
              </a:ext>
            </a:extLst>
          </p:cNvPr>
          <p:cNvSpPr txBox="1"/>
          <p:nvPr/>
        </p:nvSpPr>
        <p:spPr>
          <a:xfrm>
            <a:off x="5860894" y="3178259"/>
            <a:ext cx="4916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=_lD8JyAbwEo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F231EA-6307-D891-5197-D606D3F53289}"/>
              </a:ext>
            </a:extLst>
          </p:cNvPr>
          <p:cNvSpPr txBox="1"/>
          <p:nvPr/>
        </p:nvSpPr>
        <p:spPr>
          <a:xfrm>
            <a:off x="5860894" y="6432629"/>
            <a:ext cx="50556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=E9-Rm5AoZGw</a:t>
            </a:r>
          </a:p>
        </p:txBody>
      </p:sp>
      <p:pic>
        <p:nvPicPr>
          <p:cNvPr id="1026" name="Picture 2" descr="Handheld Device Offers 'Most Complete' Gene Sequence Yet, And Costs $1000">
            <a:extLst>
              <a:ext uri="{FF2B5EF4-FFF2-40B4-BE49-F238E27FC236}">
                <a16:creationId xmlns:a16="http://schemas.microsoft.com/office/drawing/2014/main" id="{0E95F023-E021-139A-3724-3A99546C15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445" y="4175420"/>
            <a:ext cx="2266950" cy="1766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4234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5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0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31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DA314C-ED75-4D97-9316-61280C68F0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935B7D1-538C-2E66-3DE8-B1D6FD2D2EDC}"/>
              </a:ext>
            </a:extLst>
          </p:cNvPr>
          <p:cNvSpPr txBox="1">
            <a:spLocks/>
          </p:cNvSpPr>
          <p:nvPr/>
        </p:nvSpPr>
        <p:spPr>
          <a:xfrm>
            <a:off x="4498458" y="1697761"/>
            <a:ext cx="3195083" cy="15778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u="sng" dirty="0"/>
              <a:t>PacBio</a:t>
            </a:r>
          </a:p>
          <a:p>
            <a:pPr marL="457200" lvl="1" indent="0" algn="ctr">
              <a:buNone/>
            </a:pPr>
            <a:r>
              <a:rPr lang="en-US" dirty="0"/>
              <a:t>10-25kb read length</a:t>
            </a:r>
          </a:p>
          <a:p>
            <a:pPr marL="457200" lvl="1" indent="0" algn="ctr">
              <a:buNone/>
            </a:pPr>
            <a:r>
              <a:rPr lang="en-US" dirty="0"/>
              <a:t>Medium output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8DEB642-71E6-4820-22CA-AA9725C4E50C}"/>
              </a:ext>
            </a:extLst>
          </p:cNvPr>
          <p:cNvSpPr txBox="1">
            <a:spLocks/>
          </p:cNvSpPr>
          <p:nvPr/>
        </p:nvSpPr>
        <p:spPr>
          <a:xfrm>
            <a:off x="8053815" y="1697761"/>
            <a:ext cx="3195083" cy="15778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u="sng" dirty="0"/>
              <a:t>Nanopore</a:t>
            </a:r>
          </a:p>
          <a:p>
            <a:pPr marL="0" indent="0" algn="ctr">
              <a:buNone/>
            </a:pPr>
            <a:r>
              <a:rPr lang="en-US" sz="2400" dirty="0"/>
              <a:t>100kb or more</a:t>
            </a:r>
          </a:p>
          <a:p>
            <a:pPr marL="0" indent="0" algn="ctr">
              <a:buNone/>
            </a:pPr>
            <a:r>
              <a:rPr lang="en-US" sz="2400" dirty="0"/>
              <a:t>Low output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8559826-1DBF-CF41-3714-DF4E5ECCE006}"/>
              </a:ext>
            </a:extLst>
          </p:cNvPr>
          <p:cNvSpPr txBox="1">
            <a:spLocks/>
          </p:cNvSpPr>
          <p:nvPr/>
        </p:nvSpPr>
        <p:spPr>
          <a:xfrm>
            <a:off x="1303375" y="1697761"/>
            <a:ext cx="3195083" cy="17312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u="sng" dirty="0"/>
              <a:t>Illumina</a:t>
            </a:r>
          </a:p>
          <a:p>
            <a:pPr marL="0" indent="0" algn="ctr">
              <a:buNone/>
            </a:pPr>
            <a:r>
              <a:rPr lang="en-US" sz="2400" dirty="0"/>
              <a:t>150-300bp read length</a:t>
            </a:r>
          </a:p>
          <a:p>
            <a:pPr marL="0" indent="0" algn="ctr">
              <a:buNone/>
            </a:pPr>
            <a:r>
              <a:rPr lang="en-US" sz="2400" dirty="0"/>
              <a:t>High output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41C105-FFB2-F009-FF90-DDFA12379B65}"/>
              </a:ext>
            </a:extLst>
          </p:cNvPr>
          <p:cNvSpPr txBox="1"/>
          <p:nvPr/>
        </p:nvSpPr>
        <p:spPr>
          <a:xfrm>
            <a:off x="2579372" y="5617266"/>
            <a:ext cx="70694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What would we use each technology for?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466BC22-AC8C-BCE5-D2E6-771FBA40C56C}"/>
              </a:ext>
            </a:extLst>
          </p:cNvPr>
          <p:cNvSpPr txBox="1">
            <a:spLocks/>
          </p:cNvSpPr>
          <p:nvPr/>
        </p:nvSpPr>
        <p:spPr>
          <a:xfrm>
            <a:off x="1303374" y="3580831"/>
            <a:ext cx="3195083" cy="17312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/>
              <a:t>Population genetics, SNPS, </a:t>
            </a:r>
            <a:r>
              <a:rPr lang="en-US" sz="2400" dirty="0" err="1"/>
              <a:t>RNAseq</a:t>
            </a:r>
            <a:endParaRPr lang="en-US" sz="2400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9F73E2DA-0AD5-94AE-1E01-0D0871B13287}"/>
              </a:ext>
            </a:extLst>
          </p:cNvPr>
          <p:cNvSpPr txBox="1">
            <a:spLocks/>
          </p:cNvSpPr>
          <p:nvPr/>
        </p:nvSpPr>
        <p:spPr>
          <a:xfrm>
            <a:off x="4516548" y="3580831"/>
            <a:ext cx="3195083" cy="17312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/>
              <a:t>Structural variation, genome assembly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C5998C9-6CA3-E058-769D-30F5574D53D6}"/>
              </a:ext>
            </a:extLst>
          </p:cNvPr>
          <p:cNvSpPr txBox="1">
            <a:spLocks/>
          </p:cNvSpPr>
          <p:nvPr/>
        </p:nvSpPr>
        <p:spPr>
          <a:xfrm>
            <a:off x="8051266" y="3511308"/>
            <a:ext cx="3195083" cy="17312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/>
              <a:t>Structural variation, genome assembly,        in field analysis</a:t>
            </a:r>
          </a:p>
        </p:txBody>
      </p:sp>
    </p:spTree>
    <p:extLst>
      <p:ext uri="{BB962C8B-B14F-4D97-AF65-F5344CB8AC3E}">
        <p14:creationId xmlns:p14="http://schemas.microsoft.com/office/powerpoint/2010/main" val="2608938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D5868B-9101-E891-A2BE-052ABD402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92144"/>
            <a:ext cx="10515600" cy="936856"/>
          </a:xfrm>
        </p:spPr>
        <p:txBody>
          <a:bodyPr>
            <a:normAutofit fontScale="90000"/>
          </a:bodyPr>
          <a:lstStyle/>
          <a:p>
            <a:r>
              <a:rPr lang="en-US" dirty="0"/>
              <a:t>To study population genetics, we need to know allele frequencies </a:t>
            </a:r>
            <a:r>
              <a:rPr lang="en-US" dirty="0">
                <a:sym typeface="Wingdings" pitchFamily="2" charset="2"/>
              </a:rPr>
              <a:t> genomics!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3692556-4A79-910B-8D0F-BE83C49891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839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46EF741-9A14-D18B-A8DE-7F6D38147A1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Study system for the practical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C8BDF179-F95C-A0AF-2B40-AA023086550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0676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56A0E-3BB5-B018-A0F6-78DD63AE2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Fundulus heteroclitus</a:t>
            </a:r>
            <a:r>
              <a:rPr lang="en-US" dirty="0"/>
              <a:t> study system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72CE65F-B580-8BFC-8B78-23F598F66B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7656" y="1383978"/>
            <a:ext cx="3779458" cy="4894263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2C925B8-830C-1D58-BBF3-FE71BE6825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4540" y="3494406"/>
            <a:ext cx="5067552" cy="33635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35A30B0-1F24-F76B-FC54-065F3D4E22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0873" y="936703"/>
            <a:ext cx="5207335" cy="345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792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D8EA597-F9D9-B4CD-926E-FC56CBD9EB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68363" y="1528175"/>
            <a:ext cx="4985437" cy="464878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Large population sizes</a:t>
            </a:r>
          </a:p>
          <a:p>
            <a:r>
              <a:rPr lang="en-US" dirty="0"/>
              <a:t>Low movement</a:t>
            </a:r>
          </a:p>
          <a:p>
            <a:r>
              <a:rPr lang="en-US" dirty="0"/>
              <a:t>Huge range of environments</a:t>
            </a:r>
          </a:p>
          <a:p>
            <a:pPr lvl="1"/>
            <a:r>
              <a:rPr lang="en-US" dirty="0"/>
              <a:t>Temperature</a:t>
            </a:r>
          </a:p>
          <a:p>
            <a:pPr lvl="1"/>
            <a:r>
              <a:rPr lang="en-US" dirty="0"/>
              <a:t>Salinity</a:t>
            </a:r>
          </a:p>
          <a:p>
            <a:pPr lvl="1"/>
            <a:r>
              <a:rPr lang="en-US" dirty="0"/>
              <a:t>Hypoxia</a:t>
            </a:r>
          </a:p>
          <a:p>
            <a:pPr lvl="1"/>
            <a:endParaRPr lang="en-US" dirty="0"/>
          </a:p>
          <a:p>
            <a:r>
              <a:rPr lang="en-US" dirty="0"/>
              <a:t>Given the high population sizes and low migration:</a:t>
            </a:r>
          </a:p>
          <a:p>
            <a:pPr lvl="1"/>
            <a:r>
              <a:rPr lang="en-US" dirty="0"/>
              <a:t>what might we predict about populations of killifish from different regions of their distribution?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50742D33-EF4B-332A-62B4-98834FBAAC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78904"/>
            <a:ext cx="5823639" cy="3739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A47677-1222-8577-066D-169E4C288160}"/>
              </a:ext>
            </a:extLst>
          </p:cNvPr>
          <p:cNvSpPr txBox="1"/>
          <p:nvPr/>
        </p:nvSpPr>
        <p:spPr>
          <a:xfrm>
            <a:off x="1606878" y="5735637"/>
            <a:ext cx="26098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Alcaraz-Hernandez and Garcia-</a:t>
            </a:r>
            <a:r>
              <a:rPr lang="en-US" sz="1200" dirty="0" err="1"/>
              <a:t>Berthou</a:t>
            </a:r>
            <a:endParaRPr lang="en-US" sz="1200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6AD1E591-3710-C016-A6DE-6245216F5F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17" y="-153"/>
            <a:ext cx="10515600" cy="936856"/>
          </a:xfrm>
        </p:spPr>
        <p:txBody>
          <a:bodyPr/>
          <a:lstStyle/>
          <a:p>
            <a:r>
              <a:rPr lang="en-US" i="1" dirty="0"/>
              <a:t>Fundulus heteroclitus</a:t>
            </a:r>
            <a:r>
              <a:rPr lang="en-US" dirty="0"/>
              <a:t> study system</a:t>
            </a:r>
          </a:p>
        </p:txBody>
      </p:sp>
    </p:spTree>
    <p:extLst>
      <p:ext uri="{BB962C8B-B14F-4D97-AF65-F5344CB8AC3E}">
        <p14:creationId xmlns:p14="http://schemas.microsoft.com/office/powerpoint/2010/main" val="3722346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4E6F18-5641-0EBF-C5EC-CB119C16944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82FDE7-6DE7-4AA0-E702-E948045B978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Main graphic">
            <a:extLst>
              <a:ext uri="{FF2B5EF4-FFF2-40B4-BE49-F238E27FC236}">
                <a16:creationId xmlns:a16="http://schemas.microsoft.com/office/drawing/2014/main" id="{9BB21804-7BF9-06AC-B908-211FAF38F436}"/>
              </a:ext>
            </a:extLst>
          </p:cNvPr>
          <p:cNvPicPr/>
          <p:nvPr/>
        </p:nvPicPr>
        <p:blipFill rotWithShape="1">
          <a:blip r:embed="rId2"/>
          <a:srcRect l="6087" r="48240" b="66874"/>
          <a:stretch/>
        </p:blipFill>
        <p:spPr>
          <a:xfrm>
            <a:off x="6675410" y="1724116"/>
            <a:ext cx="4935004" cy="4590394"/>
          </a:xfrm>
          <a:prstGeom prst="rect">
            <a:avLst/>
          </a:prstGeom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68D6E18-B2A9-B023-0898-3EF96FEF7B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216" y="2316163"/>
            <a:ext cx="5973784" cy="223878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861195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7C93EE-EB48-311B-E0A6-1459520288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of course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FDB885-6119-29C0-55C3-3BC65788ED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Basics of population and quantitative genetic theory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Gain understanding of the technologies and data underlying genomics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Experience using the command line and R to analyze data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Ability to analyze and interpret population genetics data</a:t>
            </a:r>
          </a:p>
        </p:txBody>
      </p:sp>
    </p:spTree>
    <p:extLst>
      <p:ext uri="{BB962C8B-B14F-4D97-AF65-F5344CB8AC3E}">
        <p14:creationId xmlns:p14="http://schemas.microsoft.com/office/powerpoint/2010/main" val="28651287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491616-2D9C-55EE-0856-C3F8113E6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1C3A81-FCDF-5A85-FD13-D6AE1DA96D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Main graphic">
            <a:extLst>
              <a:ext uri="{FF2B5EF4-FFF2-40B4-BE49-F238E27FC236}">
                <a16:creationId xmlns:a16="http://schemas.microsoft.com/office/drawing/2014/main" id="{AC40FF2F-3074-8A6C-C4AB-34969CF67513}"/>
              </a:ext>
            </a:extLst>
          </p:cNvPr>
          <p:cNvPicPr/>
          <p:nvPr/>
        </p:nvPicPr>
        <p:blipFill rotWithShape="1">
          <a:blip r:embed="rId2"/>
          <a:srcRect t="33738"/>
          <a:stretch/>
        </p:blipFill>
        <p:spPr>
          <a:xfrm>
            <a:off x="452721" y="1439746"/>
            <a:ext cx="6071051" cy="5159133"/>
          </a:xfrm>
          <a:prstGeom prst="rect">
            <a:avLst/>
          </a:prstGeom>
          <a:ln>
            <a:noFill/>
          </a:ln>
        </p:spPr>
      </p:pic>
      <p:pic>
        <p:nvPicPr>
          <p:cNvPr id="5" name="Main graphic">
            <a:extLst>
              <a:ext uri="{FF2B5EF4-FFF2-40B4-BE49-F238E27FC236}">
                <a16:creationId xmlns:a16="http://schemas.microsoft.com/office/drawing/2014/main" id="{0FC099B4-F407-4806-1D18-69BCF9E91151}"/>
              </a:ext>
            </a:extLst>
          </p:cNvPr>
          <p:cNvPicPr/>
          <p:nvPr/>
        </p:nvPicPr>
        <p:blipFill rotWithShape="1">
          <a:blip r:embed="rId2"/>
          <a:srcRect l="6087" r="48240" b="66874"/>
          <a:stretch/>
        </p:blipFill>
        <p:spPr>
          <a:xfrm>
            <a:off x="6675410" y="1724116"/>
            <a:ext cx="4935004" cy="4590394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173966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1C28D-C3CE-6EED-5874-1C12478AA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06D8FF-3D23-10BB-E8B0-9756873C7C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849" y="1724116"/>
            <a:ext cx="4403568" cy="2747963"/>
          </a:xfrm>
          <a:prstGeom prst="rect">
            <a:avLst/>
          </a:prstGeom>
        </p:spPr>
      </p:pic>
      <p:pic>
        <p:nvPicPr>
          <p:cNvPr id="8" name="Main graphic">
            <a:extLst>
              <a:ext uri="{FF2B5EF4-FFF2-40B4-BE49-F238E27FC236}">
                <a16:creationId xmlns:a16="http://schemas.microsoft.com/office/drawing/2014/main" id="{AE55C97E-F8DC-3D4C-23E0-D3A37FBB3BA3}"/>
              </a:ext>
            </a:extLst>
          </p:cNvPr>
          <p:cNvPicPr/>
          <p:nvPr/>
        </p:nvPicPr>
        <p:blipFill rotWithShape="1">
          <a:blip r:embed="rId3"/>
          <a:srcRect l="6087" r="48240" b="66874"/>
          <a:stretch/>
        </p:blipFill>
        <p:spPr>
          <a:xfrm>
            <a:off x="6675410" y="1724116"/>
            <a:ext cx="4935004" cy="4590394"/>
          </a:xfrm>
          <a:prstGeom prst="rect">
            <a:avLst/>
          </a:prstGeom>
          <a:ln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43A5415-7AE8-EA38-C0B6-0834DA6CD546}"/>
              </a:ext>
            </a:extLst>
          </p:cNvPr>
          <p:cNvSpPr txBox="1"/>
          <p:nvPr/>
        </p:nvSpPr>
        <p:spPr>
          <a:xfrm>
            <a:off x="2489103" y="4797827"/>
            <a:ext cx="12490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RAD-seq</a:t>
            </a:r>
          </a:p>
        </p:txBody>
      </p:sp>
    </p:spTree>
    <p:extLst>
      <p:ext uri="{BB962C8B-B14F-4D97-AF65-F5344CB8AC3E}">
        <p14:creationId xmlns:p14="http://schemas.microsoft.com/office/powerpoint/2010/main" val="12109618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1C28D-C3CE-6EED-5874-1C12478AA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</a:t>
            </a:r>
          </a:p>
        </p:txBody>
      </p:sp>
      <p:pic>
        <p:nvPicPr>
          <p:cNvPr id="8" name="Main graphic">
            <a:extLst>
              <a:ext uri="{FF2B5EF4-FFF2-40B4-BE49-F238E27FC236}">
                <a16:creationId xmlns:a16="http://schemas.microsoft.com/office/drawing/2014/main" id="{AE55C97E-F8DC-3D4C-23E0-D3A37FBB3BA3}"/>
              </a:ext>
            </a:extLst>
          </p:cNvPr>
          <p:cNvPicPr/>
          <p:nvPr/>
        </p:nvPicPr>
        <p:blipFill rotWithShape="1">
          <a:blip r:embed="rId2"/>
          <a:srcRect l="6087" r="48240" b="66874"/>
          <a:stretch/>
        </p:blipFill>
        <p:spPr>
          <a:xfrm>
            <a:off x="6675410" y="1724116"/>
            <a:ext cx="4935004" cy="4590394"/>
          </a:xfrm>
          <a:prstGeom prst="rect">
            <a:avLst/>
          </a:prstGeom>
          <a:ln>
            <a:noFill/>
          </a:ln>
        </p:spPr>
      </p:pic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FEB7C034-1D56-75DF-BDBA-4B66E61F36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5900" y="2236513"/>
            <a:ext cx="4985437" cy="3133977"/>
          </a:xfrm>
        </p:spPr>
        <p:txBody>
          <a:bodyPr>
            <a:normAutofit/>
          </a:bodyPr>
          <a:lstStyle/>
          <a:p>
            <a:r>
              <a:rPr lang="en-US" dirty="0"/>
              <a:t>Population structure</a:t>
            </a:r>
          </a:p>
          <a:p>
            <a:r>
              <a:rPr lang="en-US" dirty="0"/>
              <a:t>Genetic diversity</a:t>
            </a:r>
          </a:p>
          <a:p>
            <a:r>
              <a:rPr lang="en-US" dirty="0"/>
              <a:t>Selection</a:t>
            </a:r>
          </a:p>
        </p:txBody>
      </p:sp>
    </p:spTree>
    <p:extLst>
      <p:ext uri="{BB962C8B-B14F-4D97-AF65-F5344CB8AC3E}">
        <p14:creationId xmlns:p14="http://schemas.microsoft.com/office/powerpoint/2010/main" val="5700685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088971B-ADAC-0D90-9257-1F43A453D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14187"/>
            <a:ext cx="10515600" cy="1325563"/>
          </a:xfrm>
        </p:spPr>
        <p:txBody>
          <a:bodyPr/>
          <a:lstStyle/>
          <a:p>
            <a:r>
              <a:rPr lang="en-US" dirty="0"/>
              <a:t>Reduced representation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427B9A-E122-D6E3-255F-270531E452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7546" y="1111376"/>
            <a:ext cx="5768454" cy="4712952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In an ideal world… </a:t>
            </a:r>
          </a:p>
          <a:p>
            <a:pPr lvl="1"/>
            <a:r>
              <a:rPr lang="en-US" dirty="0"/>
              <a:t>Sequence full genomes of all individuals from many populations</a:t>
            </a:r>
          </a:p>
          <a:p>
            <a:pPr lvl="1"/>
            <a:r>
              <a:rPr lang="en-US" dirty="0"/>
              <a:t>Expensive, sometimes unnecessary, limited genomic resources</a:t>
            </a:r>
          </a:p>
          <a:p>
            <a:endParaRPr lang="en-US" dirty="0"/>
          </a:p>
          <a:p>
            <a:r>
              <a:rPr lang="en-US" dirty="0" err="1"/>
              <a:t>RADseq</a:t>
            </a:r>
            <a:r>
              <a:rPr lang="en-US" dirty="0"/>
              <a:t>, GBS, sequence capture, </a:t>
            </a:r>
            <a:r>
              <a:rPr lang="en-US" dirty="0" err="1"/>
              <a:t>ddRAD</a:t>
            </a:r>
            <a:r>
              <a:rPr lang="en-US" dirty="0"/>
              <a:t>, 2b-RAD…</a:t>
            </a:r>
          </a:p>
          <a:p>
            <a:endParaRPr lang="en-US" dirty="0"/>
          </a:p>
          <a:p>
            <a:r>
              <a:rPr lang="en-US" dirty="0"/>
              <a:t>Useful for population structure and similar</a:t>
            </a:r>
          </a:p>
          <a:p>
            <a:r>
              <a:rPr lang="en-US" dirty="0"/>
              <a:t>But… misses lots of the genome</a:t>
            </a:r>
          </a:p>
          <a:p>
            <a:endParaRPr lang="en-US" dirty="0"/>
          </a:p>
          <a:p>
            <a:r>
              <a:rPr lang="en-US" dirty="0"/>
              <a:t>Cut anywhere you see the restriction site:</a:t>
            </a:r>
          </a:p>
          <a:p>
            <a:pPr lvl="1"/>
            <a:r>
              <a:rPr lang="en-US" dirty="0"/>
              <a:t> CCTGCAGG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7B9FF5C-D634-F669-2F10-0DACE0B8F5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9845" y="933652"/>
            <a:ext cx="5234609" cy="192125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10D4877-1DE0-B26E-1368-9B56B70E2776}"/>
              </a:ext>
            </a:extLst>
          </p:cNvPr>
          <p:cNvSpPr txBox="1"/>
          <p:nvPr/>
        </p:nvSpPr>
        <p:spPr>
          <a:xfrm>
            <a:off x="8920777" y="2854908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2007</a:t>
            </a:r>
          </a:p>
        </p:txBody>
      </p:sp>
    </p:spTree>
    <p:extLst>
      <p:ext uri="{BB962C8B-B14F-4D97-AF65-F5344CB8AC3E}">
        <p14:creationId xmlns:p14="http://schemas.microsoft.com/office/powerpoint/2010/main" val="1087885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088971B-ADAC-0D90-9257-1F43A453D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14187"/>
            <a:ext cx="10515600" cy="1325563"/>
          </a:xfrm>
        </p:spPr>
        <p:txBody>
          <a:bodyPr/>
          <a:lstStyle/>
          <a:p>
            <a:r>
              <a:rPr lang="en-US" dirty="0"/>
              <a:t>Reduced representation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427B9A-E122-D6E3-255F-270531E452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7546" y="1111376"/>
            <a:ext cx="5768454" cy="4712952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In an ideal world… </a:t>
            </a:r>
          </a:p>
          <a:p>
            <a:pPr lvl="1"/>
            <a:r>
              <a:rPr lang="en-US" dirty="0"/>
              <a:t>Sequence full genomes of all individuals from many populations</a:t>
            </a:r>
          </a:p>
          <a:p>
            <a:pPr lvl="1"/>
            <a:r>
              <a:rPr lang="en-US" dirty="0"/>
              <a:t>Expensive, sometimes unnecessary, limited genomic resources</a:t>
            </a:r>
          </a:p>
          <a:p>
            <a:endParaRPr lang="en-US" dirty="0"/>
          </a:p>
          <a:p>
            <a:r>
              <a:rPr lang="en-US" dirty="0" err="1"/>
              <a:t>RADseq</a:t>
            </a:r>
            <a:r>
              <a:rPr lang="en-US" dirty="0"/>
              <a:t>, GBS, sequence capture, </a:t>
            </a:r>
            <a:r>
              <a:rPr lang="en-US" dirty="0" err="1"/>
              <a:t>ddRAD</a:t>
            </a:r>
            <a:r>
              <a:rPr lang="en-US" dirty="0"/>
              <a:t>, 2b-RAD…</a:t>
            </a:r>
          </a:p>
          <a:p>
            <a:endParaRPr lang="en-US" dirty="0"/>
          </a:p>
          <a:p>
            <a:r>
              <a:rPr lang="en-US" dirty="0"/>
              <a:t>Useful for population structure and similar</a:t>
            </a:r>
          </a:p>
          <a:p>
            <a:r>
              <a:rPr lang="en-US" dirty="0"/>
              <a:t>But… misses lots of the genome</a:t>
            </a:r>
          </a:p>
          <a:p>
            <a:endParaRPr lang="en-US" dirty="0"/>
          </a:p>
          <a:p>
            <a:r>
              <a:rPr lang="en-US" dirty="0"/>
              <a:t>Cut anywhere you see the restriction site:</a:t>
            </a:r>
          </a:p>
          <a:p>
            <a:pPr lvl="1"/>
            <a:r>
              <a:rPr lang="en-US" dirty="0"/>
              <a:t> CCTGCAGG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Arc 4">
            <a:extLst>
              <a:ext uri="{FF2B5EF4-FFF2-40B4-BE49-F238E27FC236}">
                <a16:creationId xmlns:a16="http://schemas.microsoft.com/office/drawing/2014/main" id="{85150F10-14BF-7AA3-8B54-BF2DFCB4C0B7}"/>
              </a:ext>
            </a:extLst>
          </p:cNvPr>
          <p:cNvSpPr/>
          <p:nvPr/>
        </p:nvSpPr>
        <p:spPr>
          <a:xfrm>
            <a:off x="7435660" y="1981344"/>
            <a:ext cx="1056068" cy="927279"/>
          </a:xfrm>
          <a:prstGeom prst="arc">
            <a:avLst/>
          </a:prstGeom>
          <a:ln w="3810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8C55BB-47D9-9F24-0BCC-B601B356AB13}"/>
              </a:ext>
            </a:extLst>
          </p:cNvPr>
          <p:cNvSpPr txBox="1"/>
          <p:nvPr/>
        </p:nvSpPr>
        <p:spPr>
          <a:xfrm>
            <a:off x="6780569" y="1403984"/>
            <a:ext cx="12878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Ligate adapters for sequencing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C6B1AA8-5057-273E-0B85-F0DA35AA708F}"/>
              </a:ext>
            </a:extLst>
          </p:cNvPr>
          <p:cNvCxnSpPr>
            <a:cxnSpLocks/>
          </p:cNvCxnSpPr>
          <p:nvPr/>
        </p:nvCxnSpPr>
        <p:spPr>
          <a:xfrm>
            <a:off x="6711685" y="4384380"/>
            <a:ext cx="4498859" cy="0"/>
          </a:xfrm>
          <a:prstGeom prst="line">
            <a:avLst/>
          </a:prstGeom>
          <a:ln w="762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0F03CF6-2C6C-A8C9-C182-176338652416}"/>
              </a:ext>
            </a:extLst>
          </p:cNvPr>
          <p:cNvCxnSpPr/>
          <p:nvPr/>
        </p:nvCxnSpPr>
        <p:spPr>
          <a:xfrm>
            <a:off x="7388352" y="4059936"/>
            <a:ext cx="0" cy="585216"/>
          </a:xfrm>
          <a:prstGeom prst="line">
            <a:avLst/>
          </a:prstGeom>
          <a:ln w="57150"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0A6E32F-67CD-433F-9339-F84E21D5193D}"/>
              </a:ext>
            </a:extLst>
          </p:cNvPr>
          <p:cNvCxnSpPr/>
          <p:nvPr/>
        </p:nvCxnSpPr>
        <p:spPr>
          <a:xfrm>
            <a:off x="8491728" y="4091772"/>
            <a:ext cx="0" cy="585216"/>
          </a:xfrm>
          <a:prstGeom prst="line">
            <a:avLst/>
          </a:prstGeom>
          <a:ln w="57150"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EE2FF4A-8ED9-8C39-E74A-222CE7199990}"/>
              </a:ext>
            </a:extLst>
          </p:cNvPr>
          <p:cNvCxnSpPr>
            <a:cxnSpLocks/>
          </p:cNvCxnSpPr>
          <p:nvPr/>
        </p:nvCxnSpPr>
        <p:spPr>
          <a:xfrm>
            <a:off x="10381488" y="4091772"/>
            <a:ext cx="0" cy="585216"/>
          </a:xfrm>
          <a:prstGeom prst="line">
            <a:avLst/>
          </a:prstGeom>
          <a:ln w="57150"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4C04132-2E78-9648-9B04-ECF91175991F}"/>
              </a:ext>
            </a:extLst>
          </p:cNvPr>
          <p:cNvCxnSpPr>
            <a:cxnSpLocks/>
          </p:cNvCxnSpPr>
          <p:nvPr/>
        </p:nvCxnSpPr>
        <p:spPr>
          <a:xfrm>
            <a:off x="7223760" y="5396316"/>
            <a:ext cx="365760" cy="0"/>
          </a:xfrm>
          <a:prstGeom prst="line">
            <a:avLst/>
          </a:prstGeom>
          <a:ln w="762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177BCAD-1D20-5DD3-3ADC-5039CB7CEC97}"/>
              </a:ext>
            </a:extLst>
          </p:cNvPr>
          <p:cNvCxnSpPr>
            <a:cxnSpLocks/>
          </p:cNvCxnSpPr>
          <p:nvPr/>
        </p:nvCxnSpPr>
        <p:spPr>
          <a:xfrm>
            <a:off x="8308848" y="5403768"/>
            <a:ext cx="365760" cy="0"/>
          </a:xfrm>
          <a:prstGeom prst="line">
            <a:avLst/>
          </a:prstGeom>
          <a:ln w="762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198E156-BF3D-184E-697F-CDC480D8A95C}"/>
              </a:ext>
            </a:extLst>
          </p:cNvPr>
          <p:cNvCxnSpPr>
            <a:cxnSpLocks/>
          </p:cNvCxnSpPr>
          <p:nvPr/>
        </p:nvCxnSpPr>
        <p:spPr>
          <a:xfrm>
            <a:off x="10241280" y="5374644"/>
            <a:ext cx="365760" cy="0"/>
          </a:xfrm>
          <a:prstGeom prst="line">
            <a:avLst/>
          </a:prstGeom>
          <a:ln w="762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A7A3067F-B372-CDC6-318D-DD3BF54CB59B}"/>
              </a:ext>
            </a:extLst>
          </p:cNvPr>
          <p:cNvSpPr txBox="1"/>
          <p:nvPr/>
        </p:nvSpPr>
        <p:spPr>
          <a:xfrm>
            <a:off x="7406640" y="569878"/>
            <a:ext cx="2716706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buNone/>
            </a:pPr>
            <a:r>
              <a:rPr lang="en-US" dirty="0"/>
              <a:t>	5’ CCTGCAGG 3’</a:t>
            </a:r>
          </a:p>
          <a:p>
            <a:pPr marL="0" indent="0">
              <a:buNone/>
            </a:pPr>
            <a:r>
              <a:rPr lang="en-US" dirty="0"/>
              <a:t>	3’ GGACGTCC 3’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5’ CCTGCA|GG 3’</a:t>
            </a:r>
          </a:p>
          <a:p>
            <a:pPr marL="0" indent="0">
              <a:buNone/>
            </a:pPr>
            <a:r>
              <a:rPr lang="en-US" dirty="0"/>
              <a:t>	3’ GG|ACGTCC 3’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          GG……..</a:t>
            </a:r>
          </a:p>
          <a:p>
            <a:pPr marL="0" indent="0">
              <a:buNone/>
            </a:pPr>
            <a:r>
              <a:rPr lang="en-US" dirty="0"/>
              <a:t>	 ACGTCC………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5401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996527-3214-5F9C-23FB-3CC7B857EF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much of the genome does </a:t>
            </a:r>
            <a:r>
              <a:rPr lang="en-US" dirty="0" err="1"/>
              <a:t>RADseq</a:t>
            </a:r>
            <a:r>
              <a:rPr lang="en-US" dirty="0"/>
              <a:t> cover?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4532BE-D669-9557-1375-D5E123BE34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big is the genome?</a:t>
            </a:r>
          </a:p>
          <a:p>
            <a:pPr lvl="1"/>
            <a:r>
              <a:rPr lang="en-US" dirty="0"/>
              <a:t>1.5 billion bases</a:t>
            </a:r>
          </a:p>
          <a:p>
            <a:r>
              <a:rPr lang="en-US" dirty="0"/>
              <a:t>How often do we find a cut site?</a:t>
            </a:r>
          </a:p>
          <a:p>
            <a:pPr lvl="1"/>
            <a:r>
              <a:rPr lang="en-US" dirty="0"/>
              <a:t>Assume bases are randomly distributed</a:t>
            </a:r>
          </a:p>
          <a:p>
            <a:pPr lvl="1"/>
            <a:r>
              <a:rPr lang="en-US" dirty="0"/>
              <a:t>0.25^8</a:t>
            </a:r>
          </a:p>
          <a:p>
            <a:pPr lvl="1"/>
            <a:endParaRPr lang="en-US" dirty="0"/>
          </a:p>
          <a:p>
            <a:r>
              <a:rPr lang="en-US" dirty="0"/>
              <a:t>1.5e+09*(0.25^8) = 22,888</a:t>
            </a:r>
          </a:p>
        </p:txBody>
      </p:sp>
    </p:spTree>
    <p:extLst>
      <p:ext uri="{BB962C8B-B14F-4D97-AF65-F5344CB8AC3E}">
        <p14:creationId xmlns:p14="http://schemas.microsoft.com/office/powerpoint/2010/main" val="2073681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A7D9E-390D-7420-60DB-782E86095DB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Unix, </a:t>
            </a:r>
            <a:r>
              <a:rPr lang="en-US" dirty="0" err="1"/>
              <a:t>cloudlab</a:t>
            </a:r>
            <a:r>
              <a:rPr lang="en-US" dirty="0"/>
              <a:t>, and 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BBF236-AC9E-30C0-CE28-DAECF0FD0FE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1212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80605C-BD72-85D5-C4F2-F881681A5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have lots of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EDF3B6-F594-C429-0B03-1E9D4ECF63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Normal to get back 100’s of GB of data. </a:t>
            </a:r>
          </a:p>
          <a:p>
            <a:pPr lvl="1"/>
            <a:r>
              <a:rPr lang="en-US" dirty="0"/>
              <a:t>You can’t have this on your computer!</a:t>
            </a:r>
          </a:p>
          <a:p>
            <a:endParaRPr lang="en-US" dirty="0"/>
          </a:p>
          <a:p>
            <a:r>
              <a:rPr lang="en-US" dirty="0"/>
              <a:t>Computer clusters are needed</a:t>
            </a:r>
          </a:p>
          <a:p>
            <a:pPr lvl="1"/>
            <a:r>
              <a:rPr lang="en-US" dirty="0"/>
              <a:t>These require command line, </a:t>
            </a:r>
            <a:r>
              <a:rPr lang="en-US" dirty="0" err="1"/>
              <a:t>unix</a:t>
            </a:r>
            <a:r>
              <a:rPr lang="en-US" dirty="0"/>
              <a:t>, etc.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65918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BD4D1-CB8D-592F-B88C-029D79A1E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825" y="-114373"/>
            <a:ext cx="10515600" cy="1325563"/>
          </a:xfrm>
        </p:spPr>
        <p:txBody>
          <a:bodyPr/>
          <a:lstStyle/>
          <a:p>
            <a:r>
              <a:rPr lang="en-US" dirty="0"/>
              <a:t>Why </a:t>
            </a:r>
            <a:r>
              <a:rPr lang="en-US" dirty="0" err="1"/>
              <a:t>unix</a:t>
            </a:r>
            <a:r>
              <a:rPr lang="en-US" dirty="0"/>
              <a:t>/command line?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2DB313-9E72-EF55-34D1-9E2E3065BD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5688" y="847501"/>
            <a:ext cx="11008112" cy="1728439"/>
          </a:xfrm>
        </p:spPr>
        <p:txBody>
          <a:bodyPr/>
          <a:lstStyle/>
          <a:p>
            <a:r>
              <a:rPr lang="en-US" dirty="0"/>
              <a:t>Most software is written for </a:t>
            </a:r>
            <a:r>
              <a:rPr lang="en-US" dirty="0" err="1"/>
              <a:t>unix</a:t>
            </a:r>
            <a:endParaRPr lang="en-US" dirty="0"/>
          </a:p>
          <a:p>
            <a:r>
              <a:rPr lang="en-US" dirty="0"/>
              <a:t>Computing clusters use </a:t>
            </a:r>
            <a:r>
              <a:rPr lang="en-US" dirty="0" err="1"/>
              <a:t>unix</a:t>
            </a:r>
            <a:endParaRPr lang="en-US" dirty="0"/>
          </a:p>
          <a:p>
            <a:r>
              <a:rPr lang="en-US" dirty="0"/>
              <a:t>Good at working with large data</a:t>
            </a:r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7B88578-8F24-BF77-D20A-08C8AB5133FA}"/>
              </a:ext>
            </a:extLst>
          </p:cNvPr>
          <p:cNvSpPr txBox="1">
            <a:spLocks/>
          </p:cNvSpPr>
          <p:nvPr/>
        </p:nvSpPr>
        <p:spPr>
          <a:xfrm>
            <a:off x="146825" y="222738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800" dirty="0"/>
              <a:t>Why R?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9D867C9-F41B-6C7B-33D5-203873096DB2}"/>
              </a:ext>
            </a:extLst>
          </p:cNvPr>
          <p:cNvSpPr txBox="1">
            <a:spLocks/>
          </p:cNvSpPr>
          <p:nvPr/>
        </p:nvSpPr>
        <p:spPr>
          <a:xfrm>
            <a:off x="345688" y="3166958"/>
            <a:ext cx="11008112" cy="18064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+mj-lt"/>
              </a:rPr>
              <a:t>Very popular in biology (good community)</a:t>
            </a:r>
          </a:p>
          <a:p>
            <a:r>
              <a:rPr lang="en-US" dirty="0">
                <a:latin typeface="+mj-lt"/>
              </a:rPr>
              <a:t>Good for statistics</a:t>
            </a:r>
          </a:p>
          <a:p>
            <a:r>
              <a:rPr lang="en-US" dirty="0">
                <a:latin typeface="+mj-lt"/>
              </a:rPr>
              <a:t>Good for plotting</a:t>
            </a:r>
          </a:p>
          <a:p>
            <a:endParaRPr lang="en-US" dirty="0">
              <a:latin typeface="+mj-lt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FF4CB97-7C46-F880-D7FD-1EE38BC54BBD}"/>
              </a:ext>
            </a:extLst>
          </p:cNvPr>
          <p:cNvSpPr txBox="1">
            <a:spLocks/>
          </p:cNvSpPr>
          <p:nvPr/>
        </p:nvSpPr>
        <p:spPr>
          <a:xfrm>
            <a:off x="146825" y="494684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800" dirty="0"/>
              <a:t>Why Both?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C063718-2EE0-35BB-CE64-E0715AB508CE}"/>
              </a:ext>
            </a:extLst>
          </p:cNvPr>
          <p:cNvSpPr txBox="1">
            <a:spLocks/>
          </p:cNvSpPr>
          <p:nvPr/>
        </p:nvSpPr>
        <p:spPr>
          <a:xfrm>
            <a:off x="345688" y="6101871"/>
            <a:ext cx="11008112" cy="8489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+mj-lt"/>
              </a:rPr>
              <a:t>Reproducible!!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5730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  <p:bldP spid="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BD4D1-CB8D-592F-B88C-029D79A1E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825" y="108647"/>
            <a:ext cx="10515600" cy="1325563"/>
          </a:xfrm>
        </p:spPr>
        <p:txBody>
          <a:bodyPr/>
          <a:lstStyle/>
          <a:p>
            <a:r>
              <a:rPr lang="en-US" dirty="0"/>
              <a:t>How to learn?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2DB313-9E72-EF55-34D1-9E2E3065BD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537" y="1538868"/>
            <a:ext cx="11008112" cy="4928026"/>
          </a:xfrm>
        </p:spPr>
        <p:txBody>
          <a:bodyPr/>
          <a:lstStyle/>
          <a:p>
            <a:r>
              <a:rPr lang="en-US" dirty="0"/>
              <a:t>By trying</a:t>
            </a:r>
          </a:p>
          <a:p>
            <a:r>
              <a:rPr lang="en-US" dirty="0"/>
              <a:t>Workshops/courses</a:t>
            </a:r>
          </a:p>
          <a:p>
            <a:r>
              <a:rPr lang="en-US" dirty="0"/>
              <a:t>Google</a:t>
            </a:r>
          </a:p>
          <a:p>
            <a:pPr lvl="1"/>
            <a:r>
              <a:rPr lang="en-US" dirty="0" err="1"/>
              <a:t>Stackoverflow</a:t>
            </a:r>
            <a:r>
              <a:rPr lang="en-US" dirty="0"/>
              <a:t>; </a:t>
            </a:r>
            <a:r>
              <a:rPr lang="en-US" dirty="0" err="1"/>
              <a:t>seqanswers</a:t>
            </a:r>
            <a:r>
              <a:rPr lang="en-US" dirty="0"/>
              <a:t>; others</a:t>
            </a:r>
          </a:p>
          <a:p>
            <a:r>
              <a:rPr lang="en-US" dirty="0" err="1"/>
              <a:t>ChatGPT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5477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32FED-747D-5DD5-6CEA-73CE823824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format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DD52E5-8992-2D5F-6E8C-95DAE8F999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Lectures introducing fundamentals</a:t>
            </a:r>
          </a:p>
          <a:p>
            <a:pPr lvl="1"/>
            <a:r>
              <a:rPr lang="en-US" dirty="0"/>
              <a:t>Mix of traditional and short lectures</a:t>
            </a:r>
          </a:p>
          <a:p>
            <a:endParaRPr lang="en-US" dirty="0"/>
          </a:p>
          <a:p>
            <a:r>
              <a:rPr lang="en-US" dirty="0"/>
              <a:t>Hands on tutorial </a:t>
            </a:r>
          </a:p>
          <a:p>
            <a:pPr lvl="1"/>
            <a:r>
              <a:rPr lang="en-US" dirty="0">
                <a:sym typeface="Wingdings" pitchFamily="2" charset="2"/>
              </a:rPr>
              <a:t> analyzing population genomic dataset together</a:t>
            </a:r>
          </a:p>
          <a:p>
            <a:endParaRPr lang="en-US" dirty="0"/>
          </a:p>
          <a:p>
            <a:r>
              <a:rPr lang="en-US" dirty="0"/>
              <a:t>Independent project</a:t>
            </a:r>
          </a:p>
          <a:p>
            <a:pPr lvl="1"/>
            <a:r>
              <a:rPr lang="en-US" dirty="0"/>
              <a:t>In groups, analyze population genomic data and present results</a:t>
            </a:r>
          </a:p>
        </p:txBody>
      </p:sp>
    </p:spTree>
    <p:extLst>
      <p:ext uri="{BB962C8B-B14F-4D97-AF65-F5344CB8AC3E}">
        <p14:creationId xmlns:p14="http://schemas.microsoft.com/office/powerpoint/2010/main" val="28620615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63567F-95E6-4AA7-7892-A640737C97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“the cloud”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2CF0AB-BB9D-4E4E-8AB7-7AA60EB14F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7990" y="1462089"/>
            <a:ext cx="10985810" cy="1325564"/>
          </a:xfrm>
        </p:spPr>
        <p:txBody>
          <a:bodyPr/>
          <a:lstStyle/>
          <a:p>
            <a:r>
              <a:rPr lang="en-US" dirty="0"/>
              <a:t>Aka, a computer somewhere else</a:t>
            </a:r>
          </a:p>
        </p:txBody>
      </p:sp>
      <p:pic>
        <p:nvPicPr>
          <p:cNvPr id="1026" name="Picture 2" descr="Azure Cloud für Ihr Unternehmen | Cloud Lösung">
            <a:extLst>
              <a:ext uri="{FF2B5EF4-FFF2-40B4-BE49-F238E27FC236}">
                <a16:creationId xmlns:a16="http://schemas.microsoft.com/office/drawing/2014/main" id="{01B54C9A-6BF8-989F-DE5F-7915526153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972" y="2752725"/>
            <a:ext cx="3064263" cy="1753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mazon Web Services Review | PCMag">
            <a:extLst>
              <a:ext uri="{FF2B5EF4-FFF2-40B4-BE49-F238E27FC236}">
                <a16:creationId xmlns:a16="http://schemas.microsoft.com/office/drawing/2014/main" id="{CE875029-63FD-14D2-03E2-8D2C92E9CD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2673" y="2562902"/>
            <a:ext cx="3797300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Google Cloud Platform Tutorial: From Zero to Hero with GCP">
            <a:extLst>
              <a:ext uri="{FF2B5EF4-FFF2-40B4-BE49-F238E27FC236}">
                <a16:creationId xmlns:a16="http://schemas.microsoft.com/office/drawing/2014/main" id="{C53D5523-7885-911D-DBC0-26D9BC7B24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4010" y="2562902"/>
            <a:ext cx="3810000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294093D-272A-3869-EDFF-6DB17AE6AAFE}"/>
              </a:ext>
            </a:extLst>
          </p:cNvPr>
          <p:cNvSpPr txBox="1">
            <a:spLocks/>
          </p:cNvSpPr>
          <p:nvPr/>
        </p:nvSpPr>
        <p:spPr>
          <a:xfrm>
            <a:off x="367990" y="5134533"/>
            <a:ext cx="10985810" cy="13255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We will use </a:t>
            </a:r>
            <a:r>
              <a:rPr lang="en-US" dirty="0" err="1"/>
              <a:t>Cloudlab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 hosted by CAU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2967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B4CED7-62DE-06FD-8F98-3289A2BEB6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Cloudlab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BAC263-2511-923A-639D-26107C8BD0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 to </a:t>
            </a:r>
            <a:r>
              <a:rPr lang="en-US" dirty="0" err="1"/>
              <a:t>cloudlab</a:t>
            </a:r>
            <a:r>
              <a:rPr lang="en-US" dirty="0"/>
              <a:t> together.</a:t>
            </a:r>
          </a:p>
        </p:txBody>
      </p:sp>
    </p:spTree>
    <p:extLst>
      <p:ext uri="{BB962C8B-B14F-4D97-AF65-F5344CB8AC3E}">
        <p14:creationId xmlns:p14="http://schemas.microsoft.com/office/powerpoint/2010/main" val="5424653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65E6E9-DE6F-AD17-ACAE-D44F54E89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tutorial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932081-3B11-AEE8-E67C-BF11D99D67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Unix for biologists</a:t>
            </a:r>
          </a:p>
        </p:txBody>
      </p:sp>
    </p:spTree>
    <p:extLst>
      <p:ext uri="{BB962C8B-B14F-4D97-AF65-F5344CB8AC3E}">
        <p14:creationId xmlns:p14="http://schemas.microsoft.com/office/powerpoint/2010/main" val="1535509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4C6BD6-C761-7DFE-1A70-B5DC0B852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Independent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FCB02A-5D84-888A-98EF-711CC563D1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groups of…2? 3?</a:t>
            </a:r>
          </a:p>
          <a:p>
            <a:r>
              <a:rPr lang="en-US" dirty="0"/>
              <a:t>From VCF, analyze data to make population genetic inferences</a:t>
            </a:r>
          </a:p>
          <a:p>
            <a:r>
              <a:rPr lang="en-US" dirty="0"/>
              <a:t>Poster on July </a:t>
            </a:r>
            <a:r>
              <a:rPr lang="en-US" dirty="0">
                <a:highlight>
                  <a:srgbClr val="FFFF00"/>
                </a:highlight>
              </a:rPr>
              <a:t>???</a:t>
            </a:r>
          </a:p>
          <a:p>
            <a:r>
              <a:rPr lang="en-US" dirty="0"/>
              <a:t>Grading:</a:t>
            </a:r>
          </a:p>
          <a:p>
            <a:pPr lvl="1"/>
            <a:r>
              <a:rPr lang="en-US" dirty="0"/>
              <a:t>Use of tools covered in the course</a:t>
            </a:r>
          </a:p>
          <a:p>
            <a:pPr lvl="1"/>
            <a:r>
              <a:rPr lang="en-US" dirty="0"/>
              <a:t>Appropriate conclusions from your results</a:t>
            </a:r>
          </a:p>
          <a:p>
            <a:pPr lvl="1"/>
            <a:r>
              <a:rPr lang="en-US" dirty="0"/>
              <a:t>Overall quality of analysis, interpretation, and presentation</a:t>
            </a:r>
          </a:p>
        </p:txBody>
      </p:sp>
    </p:spTree>
    <p:extLst>
      <p:ext uri="{BB962C8B-B14F-4D97-AF65-F5344CB8AC3E}">
        <p14:creationId xmlns:p14="http://schemas.microsoft.com/office/powerpoint/2010/main" val="13410082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87FDF3-1A11-2F2E-6D83-93A654FE8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928417"/>
          </a:xfrm>
        </p:spPr>
        <p:txBody>
          <a:bodyPr>
            <a:normAutofit/>
          </a:bodyPr>
          <a:lstStyle/>
          <a:p>
            <a:r>
              <a:rPr lang="en-US" sz="4000" dirty="0"/>
              <a:t>Schedule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37AEA3-F50A-23F4-4213-43B6D68FA8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Day 1-5: Tutorial</a:t>
            </a:r>
          </a:p>
          <a:p>
            <a:r>
              <a:rPr lang="en-US" dirty="0"/>
              <a:t>Day 6-9: Project</a:t>
            </a:r>
          </a:p>
          <a:p>
            <a:r>
              <a:rPr lang="en-US" dirty="0"/>
              <a:t>Day 10: Presentations</a:t>
            </a:r>
          </a:p>
          <a:p>
            <a:endParaRPr lang="en-US" dirty="0"/>
          </a:p>
          <a:p>
            <a:r>
              <a:rPr lang="en-US" dirty="0"/>
              <a:t>For the most up to date information, slides, tutorials, see the course website:</a:t>
            </a:r>
          </a:p>
          <a:p>
            <a:pPr lvl="1"/>
            <a:r>
              <a:rPr lang="en-US" dirty="0"/>
              <a:t>https://</a:t>
            </a:r>
            <a:r>
              <a:rPr lang="en-US" dirty="0" err="1"/>
              <a:t>rsbrennan.github.io</a:t>
            </a:r>
            <a:r>
              <a:rPr lang="en-US" dirty="0"/>
              <a:t>/EvolutionaryGenomics</a:t>
            </a:r>
            <a:r>
              <a:rPr lang="en-US"/>
              <a:t>_2024/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28565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80FEC-5F0C-694D-974C-D182AED2A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806" y="32617"/>
            <a:ext cx="3591296" cy="1119290"/>
          </a:xfrm>
        </p:spPr>
        <p:txBody>
          <a:bodyPr/>
          <a:lstStyle/>
          <a:p>
            <a:r>
              <a:rPr lang="en-DE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02980B-AE58-2845-BF4E-27605B77E6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6260" y="1151907"/>
            <a:ext cx="10997540" cy="5349254"/>
          </a:xfrm>
        </p:spPr>
        <p:txBody>
          <a:bodyPr/>
          <a:lstStyle/>
          <a:p>
            <a:r>
              <a:rPr lang="en-DE" dirty="0"/>
              <a:t>Graham Coop’s Population and Quantative Genetics notes</a:t>
            </a:r>
          </a:p>
          <a:p>
            <a:pPr lvl="1"/>
            <a:r>
              <a:rPr lang="en-US" dirty="0">
                <a:hlinkClick r:id="rId2"/>
              </a:rPr>
              <a:t>https://github.com/cooplab/popgen-notes/releases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DE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22F99FB-C799-7046-B695-554692B103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42" y="2317840"/>
            <a:ext cx="2399669" cy="317311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over">
            <a:extLst>
              <a:ext uri="{FF2B5EF4-FFF2-40B4-BE49-F238E27FC236}">
                <a16:creationId xmlns:a16="http://schemas.microsoft.com/office/drawing/2014/main" id="{377177A1-40A2-4B44-9D7D-3834735AE7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2518" y="2443224"/>
            <a:ext cx="2372512" cy="3136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over image of Population Genetics">
            <a:extLst>
              <a:ext uri="{FF2B5EF4-FFF2-40B4-BE49-F238E27FC236}">
                <a16:creationId xmlns:a16="http://schemas.microsoft.com/office/drawing/2014/main" id="{6C42D1B9-9DC2-8F4D-B960-4FAF755906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9249" y="2443224"/>
            <a:ext cx="2091325" cy="3136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7454D32-55F4-824B-98FC-83074ACF0148}"/>
              </a:ext>
            </a:extLst>
          </p:cNvPr>
          <p:cNvSpPr txBox="1"/>
          <p:nvPr/>
        </p:nvSpPr>
        <p:spPr>
          <a:xfrm>
            <a:off x="4312119" y="6039496"/>
            <a:ext cx="26054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400" dirty="0"/>
              <a:t>And many others….</a:t>
            </a:r>
          </a:p>
        </p:txBody>
      </p:sp>
      <p:pic>
        <p:nvPicPr>
          <p:cNvPr id="9" name="Picture 5" descr="Hamilton_cover.jpg">
            <a:extLst>
              <a:ext uri="{FF2B5EF4-FFF2-40B4-BE49-F238E27FC236}">
                <a16:creationId xmlns:a16="http://schemas.microsoft.com/office/drawing/2014/main" id="{2B704FBD-5908-BF4F-AD65-3DD3C083C15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5030" y="2549961"/>
            <a:ext cx="2213223" cy="29120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085427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CC07E7B-6B01-2690-EEAC-2D73B32BA0C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What is genomics anyway?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2C71E688-1B05-D203-A27C-7647AD23C56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6220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088971B-ADAC-0D90-9257-1F43A453D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243" y="1825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Sanger sequencing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427B9A-E122-D6E3-255F-270531E452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7546" y="4916853"/>
            <a:ext cx="11026254" cy="1614843"/>
          </a:xfrm>
        </p:spPr>
        <p:txBody>
          <a:bodyPr/>
          <a:lstStyle/>
          <a:p>
            <a:r>
              <a:rPr lang="en-US" dirty="0"/>
              <a:t>A few hundred to ~1000 bp</a:t>
            </a:r>
          </a:p>
          <a:p>
            <a:r>
              <a:rPr lang="en-US" dirty="0"/>
              <a:t>Low throughput</a:t>
            </a:r>
          </a:p>
          <a:p>
            <a:r>
              <a:rPr lang="en-US" dirty="0"/>
              <a:t>Accurate</a:t>
            </a:r>
          </a:p>
        </p:txBody>
      </p:sp>
      <p:pic>
        <p:nvPicPr>
          <p:cNvPr id="39938" name="Picture 2" descr="Automated Sanger Sequencing.">
            <a:extLst>
              <a:ext uri="{FF2B5EF4-FFF2-40B4-BE49-F238E27FC236}">
                <a16:creationId xmlns:a16="http://schemas.microsoft.com/office/drawing/2014/main" id="{01276ED1-F7CD-F6FB-4D21-35362A6D67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6942" y="972726"/>
            <a:ext cx="9489743" cy="3933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E89284E-4D9A-84B5-498D-8A26966C832E}"/>
              </a:ext>
            </a:extLst>
          </p:cNvPr>
          <p:cNvSpPr txBox="1"/>
          <p:nvPr/>
        </p:nvSpPr>
        <p:spPr>
          <a:xfrm>
            <a:off x="1671615" y="6377808"/>
            <a:ext cx="83381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www.sigmaaldrich.com</a:t>
            </a:r>
            <a:r>
              <a:rPr lang="en-US" sz="1400" dirty="0"/>
              <a:t>/DE/de/technical-documents/protocol/genomics/sequencing/sanger-sequencing</a:t>
            </a:r>
          </a:p>
        </p:txBody>
      </p:sp>
    </p:spTree>
    <p:extLst>
      <p:ext uri="{BB962C8B-B14F-4D97-AF65-F5344CB8AC3E}">
        <p14:creationId xmlns:p14="http://schemas.microsoft.com/office/powerpoint/2010/main" val="2888920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E21A4F9-217B-0C23-0FAC-5BE8E80A34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BE0B19-BA34-348E-8315-6986C2C3B9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4034" name="Picture 2" descr="DNA Sequencing Costs: Data">
            <a:extLst>
              <a:ext uri="{FF2B5EF4-FFF2-40B4-BE49-F238E27FC236}">
                <a16:creationId xmlns:a16="http://schemas.microsoft.com/office/drawing/2014/main" id="{184558D0-1ABE-935E-3709-A9F493342F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26774"/>
            <a:ext cx="6662357" cy="3749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036" name="Picture 4" descr="We want to hear from you about changes to NIH's Sequence Read Archive data  format and storage - NCBI Insights">
            <a:extLst>
              <a:ext uri="{FF2B5EF4-FFF2-40B4-BE49-F238E27FC236}">
                <a16:creationId xmlns:a16="http://schemas.microsoft.com/office/drawing/2014/main" id="{84FDB006-1D35-65D3-2C9C-F7AA30D740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3523" y="2080451"/>
            <a:ext cx="5948477" cy="4096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72466C2-A1F7-E721-2B0D-9D82CE19EACA}"/>
              </a:ext>
            </a:extLst>
          </p:cNvPr>
          <p:cNvSpPr txBox="1"/>
          <p:nvPr/>
        </p:nvSpPr>
        <p:spPr>
          <a:xfrm>
            <a:off x="8741664" y="6294247"/>
            <a:ext cx="14093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in NCBI </a:t>
            </a:r>
          </a:p>
        </p:txBody>
      </p:sp>
    </p:spTree>
    <p:extLst>
      <p:ext uri="{BB962C8B-B14F-4D97-AF65-F5344CB8AC3E}">
        <p14:creationId xmlns:p14="http://schemas.microsoft.com/office/powerpoint/2010/main" val="3435834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6302</TotalTime>
  <Words>866</Words>
  <Application>Microsoft Macintosh PowerPoint</Application>
  <PresentationFormat>Widescreen</PresentationFormat>
  <Paragraphs>201</Paragraphs>
  <Slides>32</Slides>
  <Notes>1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6" baseType="lpstr">
      <vt:lpstr>Arial</vt:lpstr>
      <vt:lpstr>Calibri</vt:lpstr>
      <vt:lpstr>Calibri Light</vt:lpstr>
      <vt:lpstr>Office Theme</vt:lpstr>
      <vt:lpstr>Fundamentals of population genomics</vt:lpstr>
      <vt:lpstr>Goals of course</vt:lpstr>
      <vt:lpstr>Course format</vt:lpstr>
      <vt:lpstr>Independent project</vt:lpstr>
      <vt:lpstr>Schedule</vt:lpstr>
      <vt:lpstr>Resources</vt:lpstr>
      <vt:lpstr>What is genomics anyway?</vt:lpstr>
      <vt:lpstr>Sanger sequencing</vt:lpstr>
      <vt:lpstr>PowerPoint Presentation</vt:lpstr>
      <vt:lpstr>Massively parallel sequencing</vt:lpstr>
      <vt:lpstr>PowerPoint Presentation</vt:lpstr>
      <vt:lpstr>Some important concepts to understand</vt:lpstr>
      <vt:lpstr>Long read technologies</vt:lpstr>
      <vt:lpstr>PowerPoint Presentation</vt:lpstr>
      <vt:lpstr>To study population genetics, we need to know allele frequencies  genomics!</vt:lpstr>
      <vt:lpstr>Study system for the practical</vt:lpstr>
      <vt:lpstr>Fundulus heteroclitus study system</vt:lpstr>
      <vt:lpstr>Fundulus heteroclitus study system</vt:lpstr>
      <vt:lpstr>PowerPoint Presentation</vt:lpstr>
      <vt:lpstr>PowerPoint Presentation</vt:lpstr>
      <vt:lpstr>Dataset</vt:lpstr>
      <vt:lpstr>Dataset</vt:lpstr>
      <vt:lpstr>Reduced representation</vt:lpstr>
      <vt:lpstr>Reduced representation</vt:lpstr>
      <vt:lpstr>How much of the genome does RADseq cover?</vt:lpstr>
      <vt:lpstr>Unix, cloudlab, and R</vt:lpstr>
      <vt:lpstr>We have lots of data</vt:lpstr>
      <vt:lpstr>Why unix/command line?</vt:lpstr>
      <vt:lpstr>How to learn?</vt:lpstr>
      <vt:lpstr>“the cloud”</vt:lpstr>
      <vt:lpstr>Cloudlab</vt:lpstr>
      <vt:lpstr>Today’s tutorial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Reid Brennan</dc:creator>
  <cp:lastModifiedBy>Reid Brennan</cp:lastModifiedBy>
  <cp:revision>54</cp:revision>
  <dcterms:created xsi:type="dcterms:W3CDTF">2023-03-16T13:36:39Z</dcterms:created>
  <dcterms:modified xsi:type="dcterms:W3CDTF">2024-04-18T21:36:31Z</dcterms:modified>
</cp:coreProperties>
</file>